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  <p:sldMasterId id="2147483668" r:id="rId2"/>
  </p:sldMasterIdLst>
  <p:notesMasterIdLst>
    <p:notesMasterId r:id="rId3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9144000" cy="5143500" type="screen16x9"/>
  <p:notesSz cx="6858000" cy="9144000"/>
  <p:embeddedFontLst>
    <p:embeddedFont>
      <p:font typeface="Quicksand" panose="020B0604020202020204" charset="0"/>
      <p:regular r:id="rId31"/>
      <p:bold r:id="rId32"/>
    </p:embeddedFont>
    <p:embeddedFont>
      <p:font typeface="Anek Malayalam ExtraBold" panose="020B0604020202020204" charset="0"/>
      <p:bold r:id="rId33"/>
    </p:embeddedFont>
    <p:embeddedFont>
      <p:font typeface="Cabin" panose="020B0604020202020204" charset="0"/>
      <p:regular r:id="rId34"/>
      <p:bold r:id="rId35"/>
      <p:italic r:id="rId36"/>
      <p:boldItalic r:id="rId37"/>
    </p:embeddedFont>
    <p:embeddedFont>
      <p:font typeface="Roboto Mono" panose="020B0604020202020204" charset="0"/>
      <p:regular r:id="rId38"/>
      <p:bold r:id="rId39"/>
      <p:italic r:id="rId40"/>
      <p:boldItalic r:id="rId41"/>
    </p:embeddedFont>
    <p:embeddedFont>
      <p:font typeface="Anaheim" panose="020B0604020202020204" charset="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5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322" y="67"/>
      </p:cViewPr>
      <p:guideLst>
        <p:guide orient="horz" pos="45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9.fntdata"/><Relationship Id="rId21" Type="http://schemas.openxmlformats.org/officeDocument/2006/relationships/slide" Target="slides/slide19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326516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26190e937_2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g3526190e937_2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4914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26190e937_2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" name="Google Shape;231;g3526190e937_2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234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26190e937_2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3526190e937_2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53686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26190e937_2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g3526190e937_2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24138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526190e937_2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g3526190e937_2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82667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26929a3d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26929a3d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00327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26190e937_2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g3526190e937_2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18603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26929a3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26929a3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74089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26190e937_2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" name="Google Shape;280;g3526190e937_2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1682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26929a3d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26929a3d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69997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526190e937_2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g3526190e937_2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8969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26190e937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g3526190e937_2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4186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526929a3d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526929a3d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43750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26190e937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g3526190e937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05256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26929a3d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26929a3d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01468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26190e937_2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2" name="Google Shape;322;g3526190e937_2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16925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26190e937_2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g3526190e937_2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2986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26929a3d6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26929a3d6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11539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526190e937_2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3" name="Google Shape;343;g3526190e937_2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4767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26190e937_2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g3526190e937_2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3395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26190e937_2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3526190e937_2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6118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26190e937_2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g3526190e937_2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5195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26190e937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g3526190e937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0595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26190e937_2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3526190e937_2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0010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26190e937_2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g3526190e937_2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0784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26190e937_2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" name="Google Shape;217;g3526190e937_2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0873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26190e937_2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3526190e937_2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133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3204121" y="-801522"/>
            <a:ext cx="7066039" cy="7066039"/>
            <a:chOff x="1945880" y="-54445"/>
            <a:chExt cx="5252389" cy="5252389"/>
          </a:xfrm>
        </p:grpSpPr>
        <p:sp>
          <p:nvSpPr>
            <p:cNvPr id="55" name="Google Shape;55;p14"/>
            <p:cNvSpPr/>
            <p:nvPr/>
          </p:nvSpPr>
          <p:spPr>
            <a:xfrm rot="-2700000">
              <a:off x="2306842" y="1700312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56" name="Google Shape;56;p14"/>
            <p:cNvSpPr/>
            <p:nvPr/>
          </p:nvSpPr>
          <p:spPr>
            <a:xfrm rot="2700000">
              <a:off x="3700637" y="306517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57" name="Google Shape;57;p14"/>
            <p:cNvSpPr/>
            <p:nvPr/>
          </p:nvSpPr>
          <p:spPr>
            <a:xfrm rot="8100000">
              <a:off x="5094431" y="1700312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 rot="-8100000">
              <a:off x="3700637" y="3094106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713225" y="639525"/>
            <a:ext cx="5765400" cy="16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None/>
              <a:defRPr sz="50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None/>
              <a:defRPr sz="50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None/>
              <a:defRPr sz="50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None/>
              <a:defRPr sz="50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None/>
              <a:defRPr sz="50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None/>
              <a:defRPr sz="50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None/>
              <a:defRPr sz="50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None/>
              <a:defRPr sz="5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713225" y="3569025"/>
            <a:ext cx="2679000" cy="8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5"/>
          <p:cNvGrpSpPr/>
          <p:nvPr/>
        </p:nvGrpSpPr>
        <p:grpSpPr>
          <a:xfrm>
            <a:off x="-1341254" y="771728"/>
            <a:ext cx="7066039" cy="7066039"/>
            <a:chOff x="1945880" y="-54445"/>
            <a:chExt cx="5252389" cy="5252389"/>
          </a:xfrm>
        </p:grpSpPr>
        <p:sp>
          <p:nvSpPr>
            <p:cNvPr id="63" name="Google Shape;63;p15"/>
            <p:cNvSpPr/>
            <p:nvPr/>
          </p:nvSpPr>
          <p:spPr>
            <a:xfrm rot="-2700000">
              <a:off x="2306842" y="1700312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64" name="Google Shape;64;p15"/>
            <p:cNvSpPr/>
            <p:nvPr/>
          </p:nvSpPr>
          <p:spPr>
            <a:xfrm rot="2700000">
              <a:off x="3700637" y="306517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65" name="Google Shape;65;p15"/>
            <p:cNvSpPr/>
            <p:nvPr/>
          </p:nvSpPr>
          <p:spPr>
            <a:xfrm rot="8100000">
              <a:off x="5094431" y="1700312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66" name="Google Shape;66;p15"/>
            <p:cNvSpPr/>
            <p:nvPr/>
          </p:nvSpPr>
          <p:spPr>
            <a:xfrm rot="-8100000">
              <a:off x="3700637" y="3094106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308925" y="445025"/>
            <a:ext cx="511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3308925" y="2229218"/>
            <a:ext cx="2469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2"/>
          </p:nvPr>
        </p:nvSpPr>
        <p:spPr>
          <a:xfrm>
            <a:off x="5961771" y="2231643"/>
            <a:ext cx="2469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3"/>
          </p:nvPr>
        </p:nvSpPr>
        <p:spPr>
          <a:xfrm>
            <a:off x="3308925" y="3970000"/>
            <a:ext cx="2469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4"/>
          </p:nvPr>
        </p:nvSpPr>
        <p:spPr>
          <a:xfrm>
            <a:off x="5961771" y="3970000"/>
            <a:ext cx="2469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 idx="5"/>
          </p:nvPr>
        </p:nvSpPr>
        <p:spPr>
          <a:xfrm>
            <a:off x="3308925" y="1296349"/>
            <a:ext cx="731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 idx="6"/>
          </p:nvPr>
        </p:nvSpPr>
        <p:spPr>
          <a:xfrm>
            <a:off x="3308925" y="3034199"/>
            <a:ext cx="734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title" idx="7"/>
          </p:nvPr>
        </p:nvSpPr>
        <p:spPr>
          <a:xfrm>
            <a:off x="5961771" y="1296349"/>
            <a:ext cx="734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8"/>
          </p:nvPr>
        </p:nvSpPr>
        <p:spPr>
          <a:xfrm>
            <a:off x="5961771" y="3034199"/>
            <a:ext cx="734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9"/>
          </p:nvPr>
        </p:nvSpPr>
        <p:spPr>
          <a:xfrm>
            <a:off x="3308925" y="1926862"/>
            <a:ext cx="246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13"/>
          </p:nvPr>
        </p:nvSpPr>
        <p:spPr>
          <a:xfrm>
            <a:off x="5961771" y="1926862"/>
            <a:ext cx="246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14"/>
          </p:nvPr>
        </p:nvSpPr>
        <p:spPr>
          <a:xfrm>
            <a:off x="3308925" y="3664700"/>
            <a:ext cx="246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5"/>
          </p:nvPr>
        </p:nvSpPr>
        <p:spPr>
          <a:xfrm>
            <a:off x="5961771" y="3664700"/>
            <a:ext cx="246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nek Malayalam ExtraBold"/>
              <a:buNone/>
              <a:defRPr sz="2200"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6"/>
          <p:cNvGrpSpPr/>
          <p:nvPr/>
        </p:nvGrpSpPr>
        <p:grpSpPr>
          <a:xfrm>
            <a:off x="4523346" y="-961272"/>
            <a:ext cx="7066039" cy="7066039"/>
            <a:chOff x="1945880" y="-54445"/>
            <a:chExt cx="5252389" cy="5252389"/>
          </a:xfrm>
        </p:grpSpPr>
        <p:sp>
          <p:nvSpPr>
            <p:cNvPr id="82" name="Google Shape;82;p16"/>
            <p:cNvSpPr/>
            <p:nvPr/>
          </p:nvSpPr>
          <p:spPr>
            <a:xfrm rot="-2700000">
              <a:off x="2306842" y="1700312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83" name="Google Shape;83;p16"/>
            <p:cNvSpPr/>
            <p:nvPr/>
          </p:nvSpPr>
          <p:spPr>
            <a:xfrm rot="2700000">
              <a:off x="3700637" y="306517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84" name="Google Shape;84;p16"/>
            <p:cNvSpPr/>
            <p:nvPr/>
          </p:nvSpPr>
          <p:spPr>
            <a:xfrm rot="8100000">
              <a:off x="5094431" y="1700312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85" name="Google Shape;85;p16"/>
            <p:cNvSpPr/>
            <p:nvPr/>
          </p:nvSpPr>
          <p:spPr>
            <a:xfrm rot="-8100000">
              <a:off x="3700637" y="3094106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ubTitle" idx="1"/>
          </p:nvPr>
        </p:nvSpPr>
        <p:spPr>
          <a:xfrm>
            <a:off x="1502250" y="2976925"/>
            <a:ext cx="6139500" cy="12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2"/>
          </p:nvPr>
        </p:nvSpPr>
        <p:spPr>
          <a:xfrm>
            <a:off x="1502250" y="1450000"/>
            <a:ext cx="6139500" cy="12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7"/>
          <p:cNvGrpSpPr/>
          <p:nvPr/>
        </p:nvGrpSpPr>
        <p:grpSpPr>
          <a:xfrm>
            <a:off x="1038980" y="-1246472"/>
            <a:ext cx="7066039" cy="7066039"/>
            <a:chOff x="1945880" y="-54445"/>
            <a:chExt cx="5252389" cy="5252389"/>
          </a:xfrm>
        </p:grpSpPr>
        <p:sp>
          <p:nvSpPr>
            <p:cNvPr id="91" name="Google Shape;91;p17"/>
            <p:cNvSpPr/>
            <p:nvPr/>
          </p:nvSpPr>
          <p:spPr>
            <a:xfrm rot="-2700000">
              <a:off x="2306842" y="1700312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rot="2700000">
              <a:off x="3700637" y="306517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93" name="Google Shape;93;p17"/>
            <p:cNvSpPr/>
            <p:nvPr/>
          </p:nvSpPr>
          <p:spPr>
            <a:xfrm rot="8100000">
              <a:off x="5094431" y="1700312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94" name="Google Shape;94;p17"/>
            <p:cNvSpPr/>
            <p:nvPr/>
          </p:nvSpPr>
          <p:spPr>
            <a:xfrm rot="-8100000">
              <a:off x="3700637" y="3094106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043474" y="539500"/>
            <a:ext cx="30570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1"/>
          </p:nvPr>
        </p:nvSpPr>
        <p:spPr>
          <a:xfrm>
            <a:off x="3043448" y="1463125"/>
            <a:ext cx="30570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2936200" y="3434800"/>
            <a:ext cx="32715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CREDITS:</a:t>
            </a:r>
            <a:r>
              <a:rPr lang="es" sz="12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This presentation template was created by </a:t>
            </a:r>
            <a:r>
              <a:rPr lang="es" sz="1200" b="1" i="0" u="sng" strike="noStrike" cap="non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2"/>
              </a:rPr>
              <a:t>Slidesgo</a:t>
            </a:r>
            <a:r>
              <a:rPr lang="es" sz="12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, and includes icons by </a:t>
            </a:r>
            <a:r>
              <a:rPr lang="es" sz="1200" b="1" i="0" u="sng" strike="noStrike" cap="non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3"/>
              </a:rPr>
              <a:t>Flaticon</a:t>
            </a:r>
            <a:r>
              <a:rPr lang="es" sz="12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, and infographics &amp; images by </a:t>
            </a:r>
            <a:r>
              <a:rPr lang="es" sz="1200" b="1" i="0" u="sng" strike="noStrike" cap="non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4"/>
              </a:rPr>
              <a:t>Freepik</a:t>
            </a:r>
            <a:r>
              <a:rPr lang="es" sz="1200" b="0" i="0" u="sng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endParaRPr sz="1200" b="1" i="0" u="sng" strike="noStrike" cap="none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  <p:transition spd="slow"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8"/>
          <p:cNvGrpSpPr/>
          <p:nvPr/>
        </p:nvGrpSpPr>
        <p:grpSpPr>
          <a:xfrm>
            <a:off x="285096" y="-2582322"/>
            <a:ext cx="7066039" cy="7066039"/>
            <a:chOff x="1945880" y="-54445"/>
            <a:chExt cx="5252389" cy="5252389"/>
          </a:xfrm>
        </p:grpSpPr>
        <p:sp>
          <p:nvSpPr>
            <p:cNvPr id="100" name="Google Shape;100;p18"/>
            <p:cNvSpPr/>
            <p:nvPr/>
          </p:nvSpPr>
          <p:spPr>
            <a:xfrm rot="-2700000">
              <a:off x="2306842" y="1700312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101" name="Google Shape;101;p18"/>
            <p:cNvSpPr/>
            <p:nvPr/>
          </p:nvSpPr>
          <p:spPr>
            <a:xfrm rot="2700000">
              <a:off x="3700637" y="306517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102" name="Google Shape;102;p18"/>
            <p:cNvSpPr/>
            <p:nvPr/>
          </p:nvSpPr>
          <p:spPr>
            <a:xfrm rot="8100000">
              <a:off x="5094431" y="1700312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 rot="-8100000">
              <a:off x="3700637" y="3094106"/>
              <a:ext cx="1742877" cy="1742877"/>
            </a:xfrm>
            <a:prstGeom prst="bentArrow">
              <a:avLst>
                <a:gd name="adj1" fmla="val 36172"/>
                <a:gd name="adj2" fmla="val 28573"/>
                <a:gd name="adj3" fmla="val 34647"/>
                <a:gd name="adj4" fmla="val 5805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20"/>
          <p:cNvGrpSpPr/>
          <p:nvPr/>
        </p:nvGrpSpPr>
        <p:grpSpPr>
          <a:xfrm>
            <a:off x="-1121495" y="-3613122"/>
            <a:ext cx="13421164" cy="13693064"/>
            <a:chOff x="-1121495" y="-3613122"/>
            <a:chExt cx="13421164" cy="13693064"/>
          </a:xfrm>
        </p:grpSpPr>
        <p:grpSp>
          <p:nvGrpSpPr>
            <p:cNvPr id="108" name="Google Shape;108;p20"/>
            <p:cNvGrpSpPr/>
            <p:nvPr/>
          </p:nvGrpSpPr>
          <p:grpSpPr>
            <a:xfrm>
              <a:off x="-1121495" y="-3613122"/>
              <a:ext cx="7066039" cy="7066039"/>
              <a:chOff x="1945880" y="-54445"/>
              <a:chExt cx="5252389" cy="5252389"/>
            </a:xfrm>
          </p:grpSpPr>
          <p:sp>
            <p:nvSpPr>
              <p:cNvPr id="109" name="Google Shape;109;p20"/>
              <p:cNvSpPr/>
              <p:nvPr/>
            </p:nvSpPr>
            <p:spPr>
              <a:xfrm rot="-2700000">
                <a:off x="2306842" y="1700312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10" name="Google Shape;110;p20"/>
              <p:cNvSpPr/>
              <p:nvPr/>
            </p:nvSpPr>
            <p:spPr>
              <a:xfrm rot="2700000">
                <a:off x="3700637" y="306517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11" name="Google Shape;111;p20"/>
              <p:cNvSpPr/>
              <p:nvPr/>
            </p:nvSpPr>
            <p:spPr>
              <a:xfrm rot="8100000">
                <a:off x="5094431" y="1700312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12" name="Google Shape;112;p20"/>
              <p:cNvSpPr/>
              <p:nvPr/>
            </p:nvSpPr>
            <p:spPr>
              <a:xfrm rot="-8100000">
                <a:off x="3700637" y="3094106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</p:grpSp>
        <p:grpSp>
          <p:nvGrpSpPr>
            <p:cNvPr id="113" name="Google Shape;113;p20"/>
            <p:cNvGrpSpPr/>
            <p:nvPr/>
          </p:nvGrpSpPr>
          <p:grpSpPr>
            <a:xfrm>
              <a:off x="3215255" y="3013903"/>
              <a:ext cx="7066039" cy="7066039"/>
              <a:chOff x="1945880" y="-54445"/>
              <a:chExt cx="5252389" cy="5252389"/>
            </a:xfrm>
          </p:grpSpPr>
          <p:sp>
            <p:nvSpPr>
              <p:cNvPr id="114" name="Google Shape;114;p20"/>
              <p:cNvSpPr/>
              <p:nvPr/>
            </p:nvSpPr>
            <p:spPr>
              <a:xfrm rot="-2700000">
                <a:off x="2306842" y="1700312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15" name="Google Shape;115;p20"/>
              <p:cNvSpPr/>
              <p:nvPr/>
            </p:nvSpPr>
            <p:spPr>
              <a:xfrm rot="2700000">
                <a:off x="3700637" y="306517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16" name="Google Shape;116;p20"/>
              <p:cNvSpPr/>
              <p:nvPr/>
            </p:nvSpPr>
            <p:spPr>
              <a:xfrm rot="8100000">
                <a:off x="5094431" y="1700312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17" name="Google Shape;117;p20"/>
              <p:cNvSpPr/>
              <p:nvPr/>
            </p:nvSpPr>
            <p:spPr>
              <a:xfrm rot="-8100000">
                <a:off x="3700637" y="3094106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</p:grpSp>
        <p:grpSp>
          <p:nvGrpSpPr>
            <p:cNvPr id="118" name="Google Shape;118;p20"/>
            <p:cNvGrpSpPr/>
            <p:nvPr/>
          </p:nvGrpSpPr>
          <p:grpSpPr>
            <a:xfrm>
              <a:off x="5233630" y="-2597097"/>
              <a:ext cx="7066039" cy="7066039"/>
              <a:chOff x="1945880" y="-54445"/>
              <a:chExt cx="5252389" cy="5252389"/>
            </a:xfrm>
          </p:grpSpPr>
          <p:sp>
            <p:nvSpPr>
              <p:cNvPr id="119" name="Google Shape;119;p20"/>
              <p:cNvSpPr/>
              <p:nvPr/>
            </p:nvSpPr>
            <p:spPr>
              <a:xfrm rot="-2700000">
                <a:off x="2306842" y="1700312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20" name="Google Shape;120;p20"/>
              <p:cNvSpPr/>
              <p:nvPr/>
            </p:nvSpPr>
            <p:spPr>
              <a:xfrm rot="2700000">
                <a:off x="3700637" y="306517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21" name="Google Shape;121;p20"/>
              <p:cNvSpPr/>
              <p:nvPr/>
            </p:nvSpPr>
            <p:spPr>
              <a:xfrm rot="8100000">
                <a:off x="5094431" y="1700312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22" name="Google Shape;122;p20"/>
              <p:cNvSpPr/>
              <p:nvPr/>
            </p:nvSpPr>
            <p:spPr>
              <a:xfrm rot="-8100000">
                <a:off x="3700637" y="3094106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</p:grpSp>
      </p:grpSp>
    </p:spTree>
  </p:cSld>
  <p:clrMapOvr>
    <a:masterClrMapping/>
  </p:clrMapOvr>
  <p:transition spd="slow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21"/>
          <p:cNvGrpSpPr/>
          <p:nvPr/>
        </p:nvGrpSpPr>
        <p:grpSpPr>
          <a:xfrm>
            <a:off x="-1726745" y="-4241997"/>
            <a:ext cx="12991564" cy="14102364"/>
            <a:chOff x="-1726745" y="-4241997"/>
            <a:chExt cx="12991564" cy="14102364"/>
          </a:xfrm>
        </p:grpSpPr>
        <p:grpSp>
          <p:nvGrpSpPr>
            <p:cNvPr id="125" name="Google Shape;125;p21"/>
            <p:cNvGrpSpPr/>
            <p:nvPr/>
          </p:nvGrpSpPr>
          <p:grpSpPr>
            <a:xfrm>
              <a:off x="4198780" y="2794328"/>
              <a:ext cx="7066039" cy="7066039"/>
              <a:chOff x="1945880" y="-54445"/>
              <a:chExt cx="5252389" cy="5252389"/>
            </a:xfrm>
          </p:grpSpPr>
          <p:sp>
            <p:nvSpPr>
              <p:cNvPr id="126" name="Google Shape;126;p21"/>
              <p:cNvSpPr/>
              <p:nvPr/>
            </p:nvSpPr>
            <p:spPr>
              <a:xfrm rot="-2700000">
                <a:off x="2306842" y="1700312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27" name="Google Shape;127;p21"/>
              <p:cNvSpPr/>
              <p:nvPr/>
            </p:nvSpPr>
            <p:spPr>
              <a:xfrm rot="2700000">
                <a:off x="3700637" y="306517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28" name="Google Shape;128;p21"/>
              <p:cNvSpPr/>
              <p:nvPr/>
            </p:nvSpPr>
            <p:spPr>
              <a:xfrm rot="8100000">
                <a:off x="5094431" y="1700312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29" name="Google Shape;129;p21"/>
              <p:cNvSpPr/>
              <p:nvPr/>
            </p:nvSpPr>
            <p:spPr>
              <a:xfrm rot="-8100000">
                <a:off x="3700637" y="3094106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</p:grpSp>
        <p:grpSp>
          <p:nvGrpSpPr>
            <p:cNvPr id="130" name="Google Shape;130;p21"/>
            <p:cNvGrpSpPr/>
            <p:nvPr/>
          </p:nvGrpSpPr>
          <p:grpSpPr>
            <a:xfrm>
              <a:off x="-1726745" y="-4241997"/>
              <a:ext cx="7066039" cy="7066039"/>
              <a:chOff x="1945880" y="-54445"/>
              <a:chExt cx="5252389" cy="5252389"/>
            </a:xfrm>
          </p:grpSpPr>
          <p:sp>
            <p:nvSpPr>
              <p:cNvPr id="131" name="Google Shape;131;p21"/>
              <p:cNvSpPr/>
              <p:nvPr/>
            </p:nvSpPr>
            <p:spPr>
              <a:xfrm rot="-2700000">
                <a:off x="2306842" y="1700312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32" name="Google Shape;132;p21"/>
              <p:cNvSpPr/>
              <p:nvPr/>
            </p:nvSpPr>
            <p:spPr>
              <a:xfrm rot="2700000">
                <a:off x="3700637" y="306517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33" name="Google Shape;133;p21"/>
              <p:cNvSpPr/>
              <p:nvPr/>
            </p:nvSpPr>
            <p:spPr>
              <a:xfrm rot="8100000">
                <a:off x="5094431" y="1700312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34" name="Google Shape;134;p21"/>
              <p:cNvSpPr/>
              <p:nvPr/>
            </p:nvSpPr>
            <p:spPr>
              <a:xfrm rot="-8100000">
                <a:off x="3700637" y="3094106"/>
                <a:ext cx="1742877" cy="1742877"/>
              </a:xfrm>
              <a:prstGeom prst="bentArrow">
                <a:avLst>
                  <a:gd name="adj1" fmla="val 36172"/>
                  <a:gd name="adj2" fmla="val 28573"/>
                  <a:gd name="adj3" fmla="val 34647"/>
                  <a:gd name="adj4" fmla="val 5805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</p:grpSp>
      </p:grp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ek Malayalam ExtraBold"/>
              <a:buNone/>
              <a:defRPr sz="3000" b="0" i="0" u="none" strike="noStrike" cap="none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ek Malayalam ExtraBold"/>
              <a:buNone/>
              <a:defRPr sz="3000" b="0" i="0" u="none" strike="noStrike" cap="none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ek Malayalam ExtraBold"/>
              <a:buNone/>
              <a:defRPr sz="3000" b="0" i="0" u="none" strike="noStrike" cap="none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ek Malayalam ExtraBold"/>
              <a:buNone/>
              <a:defRPr sz="3000" b="0" i="0" u="none" strike="noStrike" cap="none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ek Malayalam ExtraBold"/>
              <a:buNone/>
              <a:defRPr sz="3000" b="0" i="0" u="none" strike="noStrike" cap="none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ek Malayalam ExtraBold"/>
              <a:buNone/>
              <a:defRPr sz="3000" b="0" i="0" u="none" strike="noStrike" cap="none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ek Malayalam ExtraBold"/>
              <a:buNone/>
              <a:defRPr sz="3000" b="0" i="0" u="none" strike="noStrike" cap="none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ek Malayalam ExtraBold"/>
              <a:buNone/>
              <a:defRPr sz="3000" b="0" i="0" u="none" strike="noStrike" cap="none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ek Malayalam ExtraBold"/>
              <a:buNone/>
              <a:defRPr sz="3000" b="0" i="0" u="none" strike="noStrike" cap="none">
                <a:solidFill>
                  <a:schemeClr val="dk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optuna.org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ctrTitle"/>
          </p:nvPr>
        </p:nvSpPr>
        <p:spPr>
          <a:xfrm>
            <a:off x="713225" y="639525"/>
            <a:ext cx="5765400" cy="16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s" sz="3200"/>
              <a:t>Trabajo Final Integrador​</a:t>
            </a:r>
            <a:br>
              <a:rPr lang="es" sz="3200"/>
            </a:br>
            <a:r>
              <a:rPr lang="es" sz="3200" b="1"/>
              <a:t>Visión</a:t>
            </a:r>
            <a:r>
              <a:rPr lang="es" sz="3200"/>
              <a:t> por Computadora II​</a:t>
            </a:r>
            <a:br>
              <a:rPr lang="es" sz="3200"/>
            </a:br>
            <a:r>
              <a:rPr lang="es" sz="3200"/>
              <a:t/>
            </a:r>
            <a:br>
              <a:rPr lang="es" sz="3200"/>
            </a:br>
            <a:r>
              <a:rPr lang="es" sz="3200"/>
              <a:t>Dataset TrashNet</a:t>
            </a:r>
            <a:endParaRPr sz="3200"/>
          </a:p>
        </p:txBody>
      </p:sp>
      <p:sp>
        <p:nvSpPr>
          <p:cNvPr id="140" name="Google Shape;140;p22"/>
          <p:cNvSpPr txBox="1">
            <a:spLocks noGrp="1"/>
          </p:cNvSpPr>
          <p:nvPr>
            <p:ph type="subTitle" idx="1"/>
          </p:nvPr>
        </p:nvSpPr>
        <p:spPr>
          <a:xfrm>
            <a:off x="713225" y="3788781"/>
            <a:ext cx="2679000" cy="8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" b="1"/>
              <a:t>INTEGRANTES:</a:t>
            </a:r>
            <a:endParaRPr b="1"/>
          </a:p>
          <a:p>
            <a:pPr marL="1397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"/>
              <a:t>- Diego Araujo</a:t>
            </a:r>
            <a:endParaRPr/>
          </a:p>
          <a:p>
            <a:pPr marL="1397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"/>
              <a:t>- Christopher Charaf​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"/>
              <a:t>- Azul Villanueva​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grpSp>
        <p:nvGrpSpPr>
          <p:cNvPr id="141" name="Google Shape;141;p22"/>
          <p:cNvGrpSpPr/>
          <p:nvPr/>
        </p:nvGrpSpPr>
        <p:grpSpPr>
          <a:xfrm>
            <a:off x="4256225" y="1513131"/>
            <a:ext cx="4468500" cy="3284244"/>
            <a:chOff x="4656275" y="1513131"/>
            <a:chExt cx="4468500" cy="3284244"/>
          </a:xfrm>
        </p:grpSpPr>
        <p:sp>
          <p:nvSpPr>
            <p:cNvPr id="142" name="Google Shape;142;p22"/>
            <p:cNvSpPr/>
            <p:nvPr/>
          </p:nvSpPr>
          <p:spPr>
            <a:xfrm>
              <a:off x="4656275" y="3933975"/>
              <a:ext cx="4468500" cy="86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pic>
          <p:nvPicPr>
            <p:cNvPr id="143" name="Google Shape;143;p22"/>
            <p:cNvPicPr preferRelativeResize="0"/>
            <p:nvPr/>
          </p:nvPicPr>
          <p:blipFill rotWithShape="1">
            <a:blip r:embed="rId3">
              <a:alphaModFix/>
            </a:blip>
            <a:srcRect t="9" b="8"/>
            <a:stretch/>
          </p:blipFill>
          <p:spPr>
            <a:xfrm>
              <a:off x="6618174" y="1513131"/>
              <a:ext cx="2358941" cy="2691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4" name="Google Shape;144;p2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656275" y="2180675"/>
              <a:ext cx="3268900" cy="22555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5" name="Google Shape;145;p22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937001" y="3420119"/>
              <a:ext cx="898049" cy="9941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2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173250" y="3609901"/>
              <a:ext cx="1241424" cy="9941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47" name="Google Shape;147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16682" y="373548"/>
            <a:ext cx="2008043" cy="769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 txBox="1">
            <a:spLocks noGrp="1"/>
          </p:cNvSpPr>
          <p:nvPr>
            <p:ph type="title"/>
          </p:nvPr>
        </p:nvSpPr>
        <p:spPr>
          <a:xfrm>
            <a:off x="720000" y="327262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Modelos empleados – CNN Convencional</a:t>
            </a:r>
            <a:endParaRPr/>
          </a:p>
        </p:txBody>
      </p:sp>
      <p:pic>
        <p:nvPicPr>
          <p:cNvPr id="234" name="Google Shape;234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948615"/>
            <a:ext cx="3944006" cy="3900345"/>
          </a:xfrm>
          <a:prstGeom prst="rect">
            <a:avLst/>
          </a:prstGeom>
          <a:solidFill>
            <a:srgbClr val="FFE3B6"/>
          </a:solidFill>
          <a:ln w="38100" cap="flat" cmpd="sng">
            <a:solidFill>
              <a:srgbClr val="FFE3B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35" name="Google Shape;235;p31"/>
          <p:cNvSpPr/>
          <p:nvPr/>
        </p:nvSpPr>
        <p:spPr>
          <a:xfrm>
            <a:off x="381000" y="1067516"/>
            <a:ext cx="3997036" cy="3600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 b="1"/>
              <a:t>Arquitectura de la Red Neuronal (CNN)</a:t>
            </a:r>
            <a:endParaRPr sz="1100" b="1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s" sz="1100" b="1"/>
              <a:t>Entrada:</a:t>
            </a:r>
            <a:r>
              <a:rPr lang="es" sz="1100"/>
              <a:t> Imágenes de tamaño 224x224 píxeles, con 3 canales (RGB).</a:t>
            </a:r>
            <a:br>
              <a:rPr lang="es" sz="1100"/>
            </a:b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 b="1"/>
              <a:t>Capas Convolucionales:</a:t>
            </a:r>
            <a:br>
              <a:rPr lang="es" sz="1100" b="1"/>
            </a:br>
            <a:r>
              <a:rPr lang="es" sz="1100"/>
              <a:t> 4 bloques compuestos por: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 sz="1100" i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Conv2D</a:t>
            </a:r>
            <a:r>
              <a:rPr lang="es" sz="1100" i="1">
                <a:solidFill>
                  <a:schemeClr val="lt1"/>
                </a:solidFill>
              </a:rPr>
              <a:t> + ReLU</a:t>
            </a:r>
            <a:r>
              <a:rPr lang="es" sz="1100"/>
              <a:t> con 32, 64, 128 y 256 filtros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 sz="1100" i="1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MaxPooling2D</a:t>
            </a:r>
            <a:r>
              <a:rPr lang="es" sz="1100"/>
              <a:t> para reducción de dimensiones</a:t>
            </a:r>
            <a:br>
              <a:rPr lang="es" sz="1100"/>
            </a:b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 b="1"/>
              <a:t>Capas Densas (Fully Connected):</a:t>
            </a:r>
            <a:endParaRPr sz="1100"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 sz="1100" i="1"/>
              <a:t>Flatten</a:t>
            </a:r>
            <a:r>
              <a:rPr lang="es" sz="1100"/>
              <a:t> implícito para vectorizar las características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 sz="1100"/>
              <a:t>Capa oculta con </a:t>
            </a:r>
            <a:r>
              <a:rPr lang="es" sz="1100" b="1"/>
              <a:t>512 neuronas</a:t>
            </a:r>
            <a:r>
              <a:rPr lang="es" sz="1100"/>
              <a:t>, activación </a:t>
            </a:r>
            <a:r>
              <a:rPr lang="es" sz="1100" i="1"/>
              <a:t>ReLU</a:t>
            </a:r>
            <a:r>
              <a:rPr lang="es" sz="1100"/>
              <a:t> y </a:t>
            </a:r>
            <a:r>
              <a:rPr lang="es" sz="1100" b="1"/>
              <a:t>Dropout</a:t>
            </a:r>
            <a:r>
              <a:rPr lang="es" sz="1100"/>
              <a:t> para regularización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 sz="1100"/>
              <a:t>Capa de salida con </a:t>
            </a:r>
            <a:r>
              <a:rPr lang="es" sz="1100" b="1"/>
              <a:t>6 neuronas</a:t>
            </a:r>
            <a:r>
              <a:rPr lang="es" sz="1100"/>
              <a:t> (una por clase)</a:t>
            </a:r>
            <a:r>
              <a:rPr lang="es" sz="1100" i="1"/>
              <a:t/>
            </a:r>
            <a:br>
              <a:rPr lang="es" sz="1100" i="1"/>
            </a:br>
            <a:endParaRPr sz="1100" i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 b="1"/>
              <a:t>Parámetros entrenables:</a:t>
            </a:r>
            <a:r>
              <a:rPr lang="es" sz="1100"/>
              <a:t> </a:t>
            </a:r>
            <a:r>
              <a:rPr lang="es" sz="1100" b="1"/>
              <a:t> </a:t>
            </a:r>
            <a:r>
              <a:rPr lang="es" sz="1100"/>
              <a:t>~ </a:t>
            </a:r>
            <a:r>
              <a:rPr lang="es" sz="1100" b="1"/>
              <a:t>26 millones</a:t>
            </a:r>
            <a:endParaRPr sz="1100" b="1"/>
          </a:p>
          <a:p>
            <a:pPr marL="0" marR="0" lvl="1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rgbClr val="40404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>
            <a:spLocks noGrp="1"/>
          </p:cNvSpPr>
          <p:nvPr>
            <p:ph type="title"/>
          </p:nvPr>
        </p:nvSpPr>
        <p:spPr>
          <a:xfrm>
            <a:off x="720000" y="327262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Modelos empleados – ResNet50</a:t>
            </a:r>
            <a:endParaRPr/>
          </a:p>
        </p:txBody>
      </p:sp>
      <p:pic>
        <p:nvPicPr>
          <p:cNvPr id="241" name="Google Shape;241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35724" y="1950001"/>
            <a:ext cx="4460676" cy="1431425"/>
          </a:xfrm>
          <a:prstGeom prst="rect">
            <a:avLst/>
          </a:prstGeom>
          <a:solidFill>
            <a:srgbClr val="FFE3B6"/>
          </a:solidFill>
          <a:ln w="38100" cap="flat" cmpd="sng">
            <a:solidFill>
              <a:srgbClr val="FFE3B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2" name="Google Shape;242;p32"/>
          <p:cNvSpPr/>
          <p:nvPr/>
        </p:nvSpPr>
        <p:spPr>
          <a:xfrm>
            <a:off x="720000" y="965274"/>
            <a:ext cx="3816300" cy="4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rgbClr val="404040"/>
                </a:solidFill>
                <a:latin typeface="Cabin"/>
                <a:ea typeface="Cabin"/>
                <a:cs typeface="Cabin"/>
                <a:sym typeface="Cabin"/>
              </a:rPr>
              <a:t>Arquitectura de la Red Neuronal (ResNet50)</a:t>
            </a:r>
            <a:endParaRPr sz="1200" b="1">
              <a:solidFill>
                <a:srgbClr val="404040"/>
              </a:solidFill>
              <a:latin typeface="Cabin"/>
              <a:ea typeface="Cabin"/>
              <a:cs typeface="Cabin"/>
              <a:sym typeface="Cabin"/>
            </a:endParaRPr>
          </a:p>
          <a:p>
            <a:pPr marL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404040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●"/>
            </a:pPr>
            <a:r>
              <a:rPr lang="es" sz="1100" b="1">
                <a:latin typeface="Cabin"/>
                <a:ea typeface="Cabin"/>
                <a:cs typeface="Cabin"/>
                <a:sym typeface="Cabin"/>
              </a:rPr>
              <a:t>Entrada: i</a:t>
            </a:r>
            <a:r>
              <a:rPr lang="es" sz="1100">
                <a:latin typeface="Cabin"/>
                <a:ea typeface="Cabin"/>
                <a:cs typeface="Cabin"/>
                <a:sym typeface="Cabin"/>
              </a:rPr>
              <a:t>mágenes de tamaño 224x224 píxeles, con 3 canales (RGB).</a:t>
            </a: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●"/>
            </a:pPr>
            <a:r>
              <a:rPr lang="es" sz="1100" b="1">
                <a:latin typeface="Cabin"/>
                <a:ea typeface="Cabin"/>
                <a:cs typeface="Cabin"/>
                <a:sym typeface="Cabin"/>
              </a:rPr>
              <a:t>Preprocesamiento:</a:t>
            </a:r>
            <a:endParaRPr sz="1100" b="1">
              <a:latin typeface="Cabin"/>
              <a:ea typeface="Cabin"/>
              <a:cs typeface="Cabin"/>
              <a:sym typeface="Cabi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○"/>
            </a:pPr>
            <a:r>
              <a:rPr lang="es" sz="1100">
                <a:latin typeface="Cabin"/>
                <a:ea typeface="Cabin"/>
                <a:cs typeface="Cabin"/>
                <a:sym typeface="Cabin"/>
              </a:rPr>
              <a:t>Capa de entrada con </a:t>
            </a:r>
            <a:r>
              <a:rPr lang="es" sz="1100" b="1">
                <a:latin typeface="Cabin"/>
                <a:ea typeface="Cabin"/>
                <a:cs typeface="Cabin"/>
                <a:sym typeface="Cabin"/>
              </a:rPr>
              <a:t>padding cero</a:t>
            </a:r>
            <a:r>
              <a:rPr lang="es" sz="1100">
                <a:latin typeface="Cabin"/>
                <a:ea typeface="Cabin"/>
                <a:cs typeface="Cabin"/>
                <a:sym typeface="Cabin"/>
              </a:rPr>
              <a:t> (Zero Padding)</a:t>
            </a: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○"/>
            </a:pPr>
            <a:r>
              <a:rPr lang="es" sz="1100">
                <a:latin typeface="Cabin"/>
                <a:ea typeface="Cabin"/>
                <a:cs typeface="Cabin"/>
                <a:sym typeface="Cabin"/>
              </a:rPr>
              <a:t>Procesamiento inicial (Shape 1-5)</a:t>
            </a: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●"/>
            </a:pPr>
            <a:r>
              <a:rPr lang="es" sz="1100" b="1">
                <a:latin typeface="Cabin"/>
                <a:ea typeface="Cabin"/>
                <a:cs typeface="Cabin"/>
                <a:sym typeface="Cabin"/>
              </a:rPr>
              <a:t>Bloques Convolucionales:</a:t>
            </a:r>
            <a:br>
              <a:rPr lang="es" sz="1100" b="1">
                <a:latin typeface="Cabin"/>
                <a:ea typeface="Cabin"/>
                <a:cs typeface="Cabin"/>
                <a:sym typeface="Cabin"/>
              </a:rPr>
            </a:br>
            <a:r>
              <a:rPr lang="es" sz="1100">
                <a:latin typeface="Cabin"/>
                <a:ea typeface="Cabin"/>
                <a:cs typeface="Cabin"/>
                <a:sym typeface="Cabin"/>
              </a:rPr>
              <a:t> 4 bloques compuestos por:</a:t>
            </a: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○"/>
            </a:pPr>
            <a:r>
              <a:rPr lang="es" sz="1100">
                <a:latin typeface="Cabin"/>
                <a:ea typeface="Cabin"/>
                <a:cs typeface="Cabin"/>
                <a:sym typeface="Cabin"/>
              </a:rPr>
              <a:t>Capa</a:t>
            </a:r>
            <a:r>
              <a:rPr lang="es" sz="1100" b="1">
                <a:latin typeface="Cabin"/>
                <a:ea typeface="Cabin"/>
                <a:cs typeface="Cabin"/>
                <a:sym typeface="Cabin"/>
              </a:rPr>
              <a:t> CONV </a:t>
            </a:r>
            <a:r>
              <a:rPr lang="es" sz="1100">
                <a:latin typeface="Cabin"/>
                <a:ea typeface="Cabin"/>
                <a:cs typeface="Cabin"/>
                <a:sym typeface="Cabin"/>
              </a:rPr>
              <a:t>(Convolución)</a:t>
            </a: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○"/>
            </a:pPr>
            <a:r>
              <a:rPr lang="es" sz="1100" i="1">
                <a:latin typeface="Cabin"/>
                <a:ea typeface="Cabin"/>
                <a:cs typeface="Cabin"/>
                <a:sym typeface="Cabin"/>
              </a:rPr>
              <a:t>Batch Normalization</a:t>
            </a:r>
            <a:r>
              <a:rPr lang="es" sz="1100">
                <a:latin typeface="Cabin"/>
                <a:ea typeface="Cabin"/>
                <a:cs typeface="Cabin"/>
                <a:sym typeface="Cabin"/>
              </a:rPr>
              <a:t> (Normalización)</a:t>
            </a: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○"/>
            </a:pPr>
            <a:r>
              <a:rPr lang="es" sz="1100" i="1">
                <a:latin typeface="Cabin"/>
                <a:ea typeface="Cabin"/>
                <a:cs typeface="Cabin"/>
                <a:sym typeface="Cabin"/>
              </a:rPr>
              <a:t>ReLU</a:t>
            </a:r>
            <a:r>
              <a:rPr lang="es" sz="1100">
                <a:latin typeface="Cabin"/>
                <a:ea typeface="Cabin"/>
                <a:cs typeface="Cabin"/>
                <a:sym typeface="Cabin"/>
              </a:rPr>
              <a:t> (Función de activación)</a:t>
            </a: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○"/>
            </a:pPr>
            <a:r>
              <a:rPr lang="es" sz="1100" i="1">
                <a:latin typeface="Cabin"/>
                <a:ea typeface="Cabin"/>
                <a:cs typeface="Cabin"/>
                <a:sym typeface="Cabin"/>
              </a:rPr>
              <a:t>MaxPooling </a:t>
            </a:r>
            <a:r>
              <a:rPr lang="es" sz="1100">
                <a:latin typeface="Cabin"/>
                <a:ea typeface="Cabin"/>
                <a:cs typeface="Cabin"/>
                <a:sym typeface="Cabin"/>
              </a:rPr>
              <a:t>(Reducción dimensional)</a:t>
            </a:r>
            <a:br>
              <a:rPr lang="es" sz="1100">
                <a:latin typeface="Cabin"/>
                <a:ea typeface="Cabin"/>
                <a:cs typeface="Cabin"/>
                <a:sym typeface="Cabin"/>
              </a:rPr>
            </a:b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●"/>
            </a:pPr>
            <a:r>
              <a:rPr lang="es" sz="1100" b="1">
                <a:latin typeface="Cabin"/>
                <a:ea typeface="Cabin"/>
                <a:cs typeface="Cabin"/>
                <a:sym typeface="Cabin"/>
              </a:rPr>
              <a:t>Capas Finales:</a:t>
            </a:r>
            <a:endParaRPr sz="1100" b="1">
              <a:latin typeface="Cabin"/>
              <a:ea typeface="Cabin"/>
              <a:cs typeface="Cabin"/>
              <a:sym typeface="Cabi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○"/>
            </a:pPr>
            <a:r>
              <a:rPr lang="es" sz="1100" i="1">
                <a:latin typeface="Cabin"/>
                <a:ea typeface="Cabin"/>
                <a:cs typeface="Cabin"/>
                <a:sym typeface="Cabin"/>
              </a:rPr>
              <a:t>Average Pooling </a:t>
            </a:r>
            <a:r>
              <a:rPr lang="es" sz="1100">
                <a:latin typeface="Cabin"/>
                <a:ea typeface="Cabin"/>
                <a:cs typeface="Cabin"/>
                <a:sym typeface="Cabin"/>
              </a:rPr>
              <a:t>(Agrupamiento promedio)</a:t>
            </a: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○"/>
            </a:pPr>
            <a:r>
              <a:rPr lang="es" sz="1100" i="1">
                <a:latin typeface="Cabin"/>
                <a:ea typeface="Cabin"/>
                <a:cs typeface="Cabin"/>
                <a:sym typeface="Cabin"/>
              </a:rPr>
              <a:t>Flattening</a:t>
            </a:r>
            <a:r>
              <a:rPr lang="es" sz="1100">
                <a:latin typeface="Cabin"/>
                <a:ea typeface="Cabin"/>
                <a:cs typeface="Cabin"/>
                <a:sym typeface="Cabin"/>
              </a:rPr>
              <a:t> (Aplanamiento)</a:t>
            </a: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○"/>
            </a:pPr>
            <a:r>
              <a:rPr lang="es" sz="1100" i="1">
                <a:latin typeface="Cabin"/>
                <a:ea typeface="Cabin"/>
                <a:cs typeface="Cabin"/>
                <a:sym typeface="Cabin"/>
              </a:rPr>
              <a:t>Fully Connected</a:t>
            </a:r>
            <a:r>
              <a:rPr lang="es" sz="1100">
                <a:latin typeface="Cabin"/>
                <a:ea typeface="Cabin"/>
                <a:cs typeface="Cabin"/>
                <a:sym typeface="Cabin"/>
              </a:rPr>
              <a:t> (Capa densa final)</a:t>
            </a: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○"/>
            </a:pPr>
            <a:r>
              <a:rPr lang="es" sz="1100">
                <a:latin typeface="Cabin"/>
                <a:ea typeface="Cabin"/>
                <a:cs typeface="Cabin"/>
                <a:sym typeface="Cabin"/>
              </a:rPr>
              <a:t>Salida (Output)</a:t>
            </a:r>
            <a:br>
              <a:rPr lang="es" sz="1100">
                <a:latin typeface="Cabin"/>
                <a:ea typeface="Cabin"/>
                <a:cs typeface="Cabin"/>
                <a:sym typeface="Cabin"/>
              </a:rPr>
            </a:b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bin"/>
              <a:buChar char="●"/>
            </a:pPr>
            <a:r>
              <a:rPr lang="es" sz="1100" b="1">
                <a:latin typeface="Cabin"/>
                <a:ea typeface="Cabin"/>
                <a:cs typeface="Cabin"/>
                <a:sym typeface="Cabin"/>
              </a:rPr>
              <a:t>Parámetros entrenables: </a:t>
            </a:r>
            <a:r>
              <a:rPr lang="es" sz="1100">
                <a:latin typeface="Cabin"/>
                <a:ea typeface="Cabin"/>
                <a:cs typeface="Cabin"/>
                <a:sym typeface="Cabin"/>
              </a:rPr>
              <a:t>~25 millones</a:t>
            </a:r>
            <a:endParaRPr sz="1100">
              <a:latin typeface="Cabin"/>
              <a:ea typeface="Cabin"/>
              <a:cs typeface="Cabin"/>
              <a:sym typeface="Cabin"/>
            </a:endParaRPr>
          </a:p>
          <a:p>
            <a:pPr marL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>
              <a:solidFill>
                <a:srgbClr val="404040"/>
              </a:solidFill>
              <a:latin typeface="Cabin"/>
              <a:ea typeface="Cabin"/>
              <a:cs typeface="Cabin"/>
              <a:sym typeface="Cab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0404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243" name="Google Shape;243;p32"/>
          <p:cNvCxnSpPr/>
          <p:nvPr/>
        </p:nvCxnSpPr>
        <p:spPr>
          <a:xfrm>
            <a:off x="4535714" y="2708959"/>
            <a:ext cx="0" cy="2276698"/>
          </a:xfrm>
          <a:prstGeom prst="straightConnector1">
            <a:avLst/>
          </a:prstGeom>
          <a:noFill/>
          <a:ln w="9525" cap="flat" cmpd="sng">
            <a:solidFill>
              <a:srgbClr val="EED9C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Modelos empleados – ResNet50</a:t>
            </a:r>
            <a:endParaRPr/>
          </a:p>
        </p:txBody>
      </p:sp>
      <p:sp>
        <p:nvSpPr>
          <p:cNvPr id="249" name="Google Shape;249;p33"/>
          <p:cNvSpPr txBox="1">
            <a:spLocks noGrp="1"/>
          </p:cNvSpPr>
          <p:nvPr>
            <p:ph type="subTitle" idx="2"/>
          </p:nvPr>
        </p:nvSpPr>
        <p:spPr>
          <a:xfrm>
            <a:off x="1502250" y="1221399"/>
            <a:ext cx="6139500" cy="12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600" b="1"/>
              <a:t>Características de Resnet50: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6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- </a:t>
            </a:r>
            <a:r>
              <a:rPr lang="es" b="1"/>
              <a:t>Arquitectura profunda con 50 capas </a:t>
            </a:r>
            <a:r>
              <a:rPr lang="es"/>
              <a:t>(de ahí el nombre ResNet50).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- Uso de "skip connections" (conexiones residuales) que permiten entrenar redes muy profundas.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- Bloques de identidad (ID Block) que mantienen la dimensión. 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- Bloques convolucionales (Conv Block) que modifican la dimensión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600" b="1"/>
              <a:t>Ventajas: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600" b="1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- Eficaz para problemas complejos de visión por computadora.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- Menor problema de vanishing gradients que otras arquitecturas profundas.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- Buen desempeño en clasificación de imágenes.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600"/>
          </a:p>
        </p:txBody>
      </p: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An</a:t>
            </a:r>
            <a:r>
              <a:rPr lang="es" b="1"/>
              <a:t>á</a:t>
            </a:r>
            <a:r>
              <a:rPr lang="es"/>
              <a:t>lisis y resultados obtenidos</a:t>
            </a:r>
            <a:endParaRPr/>
          </a:p>
        </p:txBody>
      </p:sp>
      <p:sp>
        <p:nvSpPr>
          <p:cNvPr id="255" name="Google Shape;255;p34"/>
          <p:cNvSpPr txBox="1">
            <a:spLocks noGrp="1"/>
          </p:cNvSpPr>
          <p:nvPr>
            <p:ph type="subTitle" idx="2"/>
          </p:nvPr>
        </p:nvSpPr>
        <p:spPr>
          <a:xfrm>
            <a:off x="849099" y="1221400"/>
            <a:ext cx="69258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rgbClr val="000000"/>
                </a:solidFill>
              </a:rPr>
              <a:t>Modelos Entrenados:</a:t>
            </a:r>
            <a:endParaRPr sz="1200" b="1"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b="1">
                <a:solidFill>
                  <a:srgbClr val="000000"/>
                </a:solidFill>
              </a:rPr>
              <a:t>CNN sin data augmentation:</a:t>
            </a:r>
            <a:r>
              <a:rPr lang="es" sz="1200">
                <a:solidFill>
                  <a:srgbClr val="000000"/>
                </a:solidFill>
              </a:rPr>
              <a:t> desempeño modesto, con signos evidentes de overfitting.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b="1">
                <a:solidFill>
                  <a:srgbClr val="000000"/>
                </a:solidFill>
              </a:rPr>
              <a:t>CNN con data augmentation:</a:t>
            </a:r>
            <a:r>
              <a:rPr lang="es" sz="1200">
                <a:solidFill>
                  <a:srgbClr val="000000"/>
                </a:solidFill>
              </a:rPr>
              <a:t> mejora en la capacidad de generalización, aunque con cierta inestabilidad durante el entrenamiento.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b="1">
                <a:solidFill>
                  <a:srgbClr val="000000"/>
                </a:solidFill>
              </a:rPr>
              <a:t>ResNet50 con fine-tuning parcial:</a:t>
            </a:r>
            <a:r>
              <a:rPr lang="es" sz="1200">
                <a:solidFill>
                  <a:srgbClr val="000000"/>
                </a:solidFill>
              </a:rPr>
              <a:t> buenos resultados en pocas épocas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b="1">
                <a:solidFill>
                  <a:srgbClr val="000000"/>
                </a:solidFill>
              </a:rPr>
              <a:t>ResNet50 con fine-tuning completo:</a:t>
            </a:r>
            <a:r>
              <a:rPr lang="es" sz="1200">
                <a:solidFill>
                  <a:srgbClr val="000000"/>
                </a:solidFill>
              </a:rPr>
              <a:t> se obtuvo el mejor rendimiento global, con mejoras consistentes en las métricas.</a:t>
            </a:r>
            <a:br>
              <a:rPr lang="es" sz="1200">
                <a:solidFill>
                  <a:srgbClr val="000000"/>
                </a:solidFill>
              </a:rPr>
            </a:b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rgbClr val="000000"/>
                </a:solidFill>
              </a:rPr>
              <a:t>Métricas de Evaluación:</a:t>
            </a:r>
            <a:endParaRPr sz="1200" b="1"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b="1">
                <a:solidFill>
                  <a:srgbClr val="000000"/>
                </a:solidFill>
              </a:rPr>
              <a:t>Accuracy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b="1">
                <a:solidFill>
                  <a:srgbClr val="000000"/>
                </a:solidFill>
              </a:rPr>
              <a:t>Precisión, Recall y F1-score</a:t>
            </a:r>
            <a:r>
              <a:rPr lang="es" sz="1200">
                <a:solidFill>
                  <a:srgbClr val="000000"/>
                </a:solidFill>
              </a:rPr>
              <a:t>, calculados por clase.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b="1">
                <a:solidFill>
                  <a:srgbClr val="000000"/>
                </a:solidFill>
              </a:rPr>
              <a:t>Matriz de confusión</a:t>
            </a:r>
            <a:r>
              <a:rPr lang="es" sz="1200">
                <a:solidFill>
                  <a:srgbClr val="000000"/>
                </a:solidFill>
              </a:rPr>
              <a:t>, para análisis detallado de errores.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 b="1">
                <a:solidFill>
                  <a:srgbClr val="000000"/>
                </a:solidFill>
              </a:rPr>
              <a:t>Curvas ROC y valores de AUC</a:t>
            </a:r>
            <a:r>
              <a:rPr lang="es" sz="1200">
                <a:solidFill>
                  <a:srgbClr val="000000"/>
                </a:solidFill>
              </a:rPr>
              <a:t>, para evaluar el comportamiento del modelo.</a:t>
            </a:r>
            <a:endParaRPr sz="1200"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1600" b="1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1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/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5"/>
          <p:cNvSpPr txBox="1">
            <a:spLocks noGrp="1"/>
          </p:cNvSpPr>
          <p:nvPr>
            <p:ph type="subTitle" idx="1"/>
          </p:nvPr>
        </p:nvSpPr>
        <p:spPr>
          <a:xfrm>
            <a:off x="1502250" y="2976925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5"/>
          <p:cNvSpPr txBox="1">
            <a:spLocks noGrp="1"/>
          </p:cNvSpPr>
          <p:nvPr>
            <p:ph type="subTitle" idx="2"/>
          </p:nvPr>
        </p:nvSpPr>
        <p:spPr>
          <a:xfrm>
            <a:off x="1502250" y="1450000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3" name="Google Shape;26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CNN sin data augmentation</a:t>
            </a:r>
            <a:endParaRPr/>
          </a:p>
        </p:txBody>
      </p:sp>
      <p:sp>
        <p:nvSpPr>
          <p:cNvPr id="269" name="Google Shape;269;p36"/>
          <p:cNvSpPr txBox="1">
            <a:spLocks noGrp="1"/>
          </p:cNvSpPr>
          <p:nvPr>
            <p:ph type="subTitle" idx="2"/>
          </p:nvPr>
        </p:nvSpPr>
        <p:spPr>
          <a:xfrm>
            <a:off x="720000" y="1443072"/>
            <a:ext cx="6382966" cy="3184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11150">
              <a:lnSpc>
                <a:spcPct val="100000"/>
              </a:lnSpc>
              <a:buClr>
                <a:srgbClr val="000000"/>
              </a:buClr>
              <a:buSzPts val="1300"/>
              <a:buChar char="●"/>
            </a:pPr>
            <a:r>
              <a:rPr lang="es-MX" sz="1300" dirty="0">
                <a:solidFill>
                  <a:srgbClr val="000000"/>
                </a:solidFill>
              </a:rPr>
              <a:t>El desempeño fue </a:t>
            </a:r>
            <a:r>
              <a:rPr lang="es-MX" sz="1300" b="1" dirty="0">
                <a:solidFill>
                  <a:srgbClr val="000000"/>
                </a:solidFill>
              </a:rPr>
              <a:t>aceptable</a:t>
            </a:r>
            <a:r>
              <a:rPr lang="es-MX" sz="1300" dirty="0">
                <a:solidFill>
                  <a:srgbClr val="000000"/>
                </a:solidFill>
              </a:rPr>
              <a:t>, con </a:t>
            </a:r>
            <a:r>
              <a:rPr lang="es-MX" sz="1300" b="1" dirty="0">
                <a:solidFill>
                  <a:srgbClr val="000000"/>
                </a:solidFill>
              </a:rPr>
              <a:t>métricas globales relativamente buenas </a:t>
            </a:r>
            <a:r>
              <a:rPr lang="es-MX" sz="1300" dirty="0">
                <a:solidFill>
                  <a:srgbClr val="000000"/>
                </a:solidFill>
              </a:rPr>
              <a:t>(</a:t>
            </a:r>
            <a:r>
              <a:rPr lang="es-MX" sz="1300" dirty="0" err="1">
                <a:solidFill>
                  <a:srgbClr val="000000"/>
                </a:solidFill>
              </a:rPr>
              <a:t>accuracy</a:t>
            </a:r>
            <a:r>
              <a:rPr lang="es-MX" sz="1300" dirty="0">
                <a:solidFill>
                  <a:srgbClr val="000000"/>
                </a:solidFill>
              </a:rPr>
              <a:t> ~ 0,71 | </a:t>
            </a:r>
            <a:r>
              <a:rPr lang="es-MX" sz="1300" dirty="0" err="1">
                <a:solidFill>
                  <a:srgbClr val="000000"/>
                </a:solidFill>
              </a:rPr>
              <a:t>weighted</a:t>
            </a:r>
            <a:r>
              <a:rPr lang="es-MX" sz="1300" dirty="0">
                <a:solidFill>
                  <a:srgbClr val="000000"/>
                </a:solidFill>
              </a:rPr>
              <a:t> </a:t>
            </a:r>
            <a:r>
              <a:rPr lang="es-MX" sz="1300" dirty="0" err="1">
                <a:solidFill>
                  <a:srgbClr val="000000"/>
                </a:solidFill>
              </a:rPr>
              <a:t>avg</a:t>
            </a:r>
            <a:r>
              <a:rPr lang="es-MX" sz="1300" dirty="0">
                <a:solidFill>
                  <a:srgbClr val="000000"/>
                </a:solidFill>
              </a:rPr>
              <a:t> ~ 0,70), aunque se observó </a:t>
            </a:r>
            <a:r>
              <a:rPr lang="es-MX" sz="1300" b="1" dirty="0">
                <a:solidFill>
                  <a:srgbClr val="000000"/>
                </a:solidFill>
              </a:rPr>
              <a:t>confusión en la clasificación de ciertos tipos de residuos</a:t>
            </a:r>
            <a:r>
              <a:rPr lang="es-MX" sz="1300" dirty="0">
                <a:solidFill>
                  <a:srgbClr val="000000"/>
                </a:solidFill>
              </a:rPr>
              <a:t>.</a:t>
            </a:r>
            <a:br>
              <a:rPr lang="es-MX" sz="1300" dirty="0">
                <a:solidFill>
                  <a:srgbClr val="000000"/>
                </a:solidFill>
              </a:rPr>
            </a:br>
            <a:endParaRPr lang="es-MX" sz="1300" dirty="0">
              <a:solidFill>
                <a:srgbClr val="000000"/>
              </a:solidFill>
            </a:endParaRPr>
          </a:p>
          <a:p>
            <a:pPr lvl="0" indent="-311150">
              <a:lnSpc>
                <a:spcPct val="100000"/>
              </a:lnSpc>
              <a:buClr>
                <a:srgbClr val="000000"/>
              </a:buClr>
              <a:buSzPts val="1300"/>
              <a:buChar char="●"/>
            </a:pPr>
            <a:r>
              <a:rPr lang="es-MX" sz="1300" dirty="0">
                <a:solidFill>
                  <a:srgbClr val="000000"/>
                </a:solidFill>
              </a:rPr>
              <a:t>No hay una separación abrupta entre ambas curvas (tanto en </a:t>
            </a:r>
            <a:r>
              <a:rPr lang="es-MX" sz="1300" dirty="0" err="1">
                <a:solidFill>
                  <a:srgbClr val="000000"/>
                </a:solidFill>
              </a:rPr>
              <a:t>loss</a:t>
            </a:r>
            <a:r>
              <a:rPr lang="es-MX" sz="1300" dirty="0">
                <a:solidFill>
                  <a:srgbClr val="000000"/>
                </a:solidFill>
              </a:rPr>
              <a:t> como en </a:t>
            </a:r>
            <a:r>
              <a:rPr lang="es-MX" sz="1300" dirty="0" err="1">
                <a:solidFill>
                  <a:srgbClr val="000000"/>
                </a:solidFill>
              </a:rPr>
              <a:t>accuracy</a:t>
            </a:r>
            <a:r>
              <a:rPr lang="es-MX" sz="1300" dirty="0">
                <a:solidFill>
                  <a:srgbClr val="000000"/>
                </a:solidFill>
              </a:rPr>
              <a:t>), se mantienen estables, por lo que el modelo parece no estar </a:t>
            </a:r>
            <a:r>
              <a:rPr lang="es-MX" sz="1300" dirty="0" err="1">
                <a:solidFill>
                  <a:srgbClr val="000000"/>
                </a:solidFill>
              </a:rPr>
              <a:t>sobreajustando</a:t>
            </a:r>
            <a:r>
              <a:rPr lang="es-MX" sz="1300" dirty="0">
                <a:solidFill>
                  <a:srgbClr val="000000"/>
                </a:solidFill>
              </a:rPr>
              <a:t>.</a:t>
            </a:r>
            <a:br>
              <a:rPr lang="es-MX" sz="1300" dirty="0">
                <a:solidFill>
                  <a:srgbClr val="000000"/>
                </a:solidFill>
              </a:rPr>
            </a:br>
            <a:endParaRPr lang="es-MX" sz="1300" dirty="0">
              <a:solidFill>
                <a:srgbClr val="000000"/>
              </a:solidFill>
            </a:endParaRPr>
          </a:p>
          <a:p>
            <a:pPr lvl="0" indent="-311150">
              <a:lnSpc>
                <a:spcPct val="100000"/>
              </a:lnSpc>
              <a:buClr>
                <a:srgbClr val="000000"/>
              </a:buClr>
              <a:buSzPts val="1300"/>
              <a:buChar char="●"/>
            </a:pPr>
            <a:r>
              <a:rPr lang="es-MX" sz="1300" i="1" dirty="0" err="1">
                <a:solidFill>
                  <a:srgbClr val="000000"/>
                </a:solidFill>
              </a:rPr>
              <a:t>Glass</a:t>
            </a:r>
            <a:r>
              <a:rPr lang="es-MX" sz="1300" dirty="0">
                <a:solidFill>
                  <a:srgbClr val="000000"/>
                </a:solidFill>
              </a:rPr>
              <a:t>, </a:t>
            </a:r>
            <a:r>
              <a:rPr lang="es-MX" sz="1300" i="1" dirty="0" err="1">
                <a:solidFill>
                  <a:srgbClr val="000000"/>
                </a:solidFill>
              </a:rPr>
              <a:t>plastic</a:t>
            </a:r>
            <a:r>
              <a:rPr lang="es-MX" sz="1300" dirty="0">
                <a:solidFill>
                  <a:srgbClr val="000000"/>
                </a:solidFill>
              </a:rPr>
              <a:t> y</a:t>
            </a:r>
            <a:r>
              <a:rPr lang="es-MX" sz="1300" i="1" dirty="0">
                <a:solidFill>
                  <a:srgbClr val="000000"/>
                </a:solidFill>
              </a:rPr>
              <a:t> metal </a:t>
            </a:r>
            <a:r>
              <a:rPr lang="es-MX" sz="1300" dirty="0">
                <a:solidFill>
                  <a:srgbClr val="000000"/>
                </a:solidFill>
              </a:rPr>
              <a:t>siguen son las clases más confusas entre sí: </a:t>
            </a:r>
          </a:p>
          <a:p>
            <a:pPr lvl="0" indent="-311150">
              <a:lnSpc>
                <a:spcPct val="100000"/>
              </a:lnSpc>
              <a:buClr>
                <a:srgbClr val="000000"/>
              </a:buClr>
              <a:buSzPts val="1300"/>
              <a:buChar char="●"/>
            </a:pPr>
            <a:endParaRPr lang="es-MX" sz="1300" dirty="0">
              <a:solidFill>
                <a:srgbClr val="000000"/>
              </a:solidFill>
            </a:endParaRPr>
          </a:p>
          <a:p>
            <a:pPr lvl="1" indent="-311150" algn="l">
              <a:buClr>
                <a:srgbClr val="000000"/>
              </a:buClr>
              <a:buSzPts val="1300"/>
              <a:buFont typeface="Wingdings" panose="05000000000000000000" pitchFamily="2" charset="2"/>
              <a:buChar char="§"/>
            </a:pPr>
            <a:r>
              <a:rPr lang="es-MX" sz="1300" dirty="0">
                <a:solidFill>
                  <a:srgbClr val="000000"/>
                </a:solidFill>
              </a:rPr>
              <a:t>Características visuales similares (reflejos, bordes brillantes).</a:t>
            </a:r>
          </a:p>
          <a:p>
            <a:pPr lvl="1" indent="-311150" algn="l">
              <a:buClr>
                <a:srgbClr val="000000"/>
              </a:buClr>
              <a:buSzPts val="1300"/>
              <a:buFont typeface="Wingdings" panose="05000000000000000000" pitchFamily="2" charset="2"/>
              <a:buChar char="§"/>
            </a:pPr>
            <a:r>
              <a:rPr lang="es-MX" sz="1300" dirty="0">
                <a:solidFill>
                  <a:srgbClr val="000000"/>
                </a:solidFill>
              </a:rPr>
              <a:t>Falta de información de textura o contexto que distinga mejor estos materiales.</a:t>
            </a:r>
          </a:p>
          <a:p>
            <a:pPr lvl="1" indent="-311150" algn="l">
              <a:buClr>
                <a:srgbClr val="000000"/>
              </a:buClr>
              <a:buSzPts val="1300"/>
              <a:buFont typeface="Wingdings" panose="05000000000000000000" pitchFamily="2" charset="2"/>
              <a:buChar char="§"/>
            </a:pPr>
            <a:r>
              <a:rPr lang="es-MX" sz="1300" dirty="0">
                <a:solidFill>
                  <a:srgbClr val="000000"/>
                </a:solidFill>
              </a:rPr>
              <a:t>Poca variabilidad en los ejemplos de entrenamiento.</a:t>
            </a:r>
            <a:endParaRPr lang="es-MX" dirty="0">
              <a:solidFill>
                <a:srgbClr val="2B2B2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B2B2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7"/>
          <p:cNvSpPr txBox="1">
            <a:spLocks noGrp="1"/>
          </p:cNvSpPr>
          <p:nvPr>
            <p:ph type="subTitle" idx="1"/>
          </p:nvPr>
        </p:nvSpPr>
        <p:spPr>
          <a:xfrm>
            <a:off x="1502250" y="2976925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7"/>
          <p:cNvSpPr txBox="1">
            <a:spLocks noGrp="1"/>
          </p:cNvSpPr>
          <p:nvPr>
            <p:ph type="subTitle" idx="2"/>
          </p:nvPr>
        </p:nvSpPr>
        <p:spPr>
          <a:xfrm>
            <a:off x="1502250" y="1450000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7" name="Google Shape;27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dirty="0"/>
              <a:t>CNN con data augmentation</a:t>
            </a:r>
            <a:endParaRPr dirty="0"/>
          </a:p>
        </p:txBody>
      </p:sp>
      <p:sp>
        <p:nvSpPr>
          <p:cNvPr id="283" name="Google Shape;283;p38"/>
          <p:cNvSpPr txBox="1">
            <a:spLocks noGrp="1"/>
          </p:cNvSpPr>
          <p:nvPr>
            <p:ph type="subTitle" idx="2"/>
          </p:nvPr>
        </p:nvSpPr>
        <p:spPr>
          <a:xfrm>
            <a:off x="720000" y="1443075"/>
            <a:ext cx="6669600" cy="31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000000"/>
                </a:solidFill>
              </a:rPr>
              <a:t>Impacto del Data Augmentation:</a:t>
            </a:r>
            <a:endParaRPr b="1" dirty="0">
              <a:solidFill>
                <a:srgbClr val="000000"/>
              </a:solidFill>
            </a:endParaRPr>
          </a:p>
          <a:p>
            <a:pPr lvl="0">
              <a:lnSpc>
                <a:spcPct val="100000"/>
              </a:lnSpc>
              <a:spcBef>
                <a:spcPts val="1200"/>
              </a:spcBef>
              <a:buClr>
                <a:srgbClr val="000000"/>
              </a:buClr>
              <a:buFont typeface="Arial"/>
              <a:buChar char="●"/>
            </a:pPr>
            <a:r>
              <a:rPr lang="es-MX" dirty="0">
                <a:solidFill>
                  <a:srgbClr val="000000"/>
                </a:solidFill>
              </a:rPr>
              <a:t>Tanto el </a:t>
            </a:r>
            <a:r>
              <a:rPr lang="es-MX" dirty="0" err="1">
                <a:solidFill>
                  <a:srgbClr val="000000"/>
                </a:solidFill>
              </a:rPr>
              <a:t>loss</a:t>
            </a:r>
            <a:r>
              <a:rPr lang="es-MX" dirty="0">
                <a:solidFill>
                  <a:srgbClr val="000000"/>
                </a:solidFill>
              </a:rPr>
              <a:t> como el </a:t>
            </a:r>
            <a:r>
              <a:rPr lang="es-MX" dirty="0" err="1">
                <a:solidFill>
                  <a:srgbClr val="000000"/>
                </a:solidFill>
              </a:rPr>
              <a:t>accuracy</a:t>
            </a:r>
            <a:r>
              <a:rPr lang="es-MX" dirty="0">
                <a:solidFill>
                  <a:srgbClr val="000000"/>
                </a:solidFill>
              </a:rPr>
              <a:t> mejoran con respecto al modelo anterior, aunque hay más oscilaciones en la validación (de ambas curvas).</a:t>
            </a:r>
          </a:p>
          <a:p>
            <a:pPr lvl="0">
              <a:lnSpc>
                <a:spcPct val="100000"/>
              </a:lnSpc>
              <a:spcBef>
                <a:spcPts val="1200"/>
              </a:spcBef>
              <a:buClr>
                <a:srgbClr val="000000"/>
              </a:buClr>
              <a:buFont typeface="Arial"/>
              <a:buChar char="●"/>
            </a:pPr>
            <a:r>
              <a:rPr lang="es-MX" dirty="0">
                <a:solidFill>
                  <a:srgbClr val="000000"/>
                </a:solidFill>
              </a:rPr>
              <a:t>Es esperable con </a:t>
            </a:r>
            <a:r>
              <a:rPr lang="es-MX" b="1" dirty="0">
                <a:solidFill>
                  <a:srgbClr val="000000"/>
                </a:solidFill>
              </a:rPr>
              <a:t>data </a:t>
            </a:r>
            <a:r>
              <a:rPr lang="es-MX" b="1" dirty="0" err="1">
                <a:solidFill>
                  <a:srgbClr val="000000"/>
                </a:solidFill>
              </a:rPr>
              <a:t>augmentation</a:t>
            </a:r>
            <a:r>
              <a:rPr lang="es-MX" dirty="0">
                <a:solidFill>
                  <a:srgbClr val="000000"/>
                </a:solidFill>
              </a:rPr>
              <a:t>, ya que introduce variabilidad que actúa como una forma de regularización, haciendo el entrenamiento más robusto pero también más ruidoso.</a:t>
            </a:r>
          </a:p>
          <a:p>
            <a:pPr lvl="0">
              <a:lnSpc>
                <a:spcPct val="100000"/>
              </a:lnSpc>
              <a:spcBef>
                <a:spcPts val="1200"/>
              </a:spcBef>
              <a:buClr>
                <a:srgbClr val="000000"/>
              </a:buClr>
              <a:buFont typeface="Arial"/>
              <a:buChar char="●"/>
            </a:pPr>
            <a:r>
              <a:rPr lang="es-MX" dirty="0" err="1">
                <a:solidFill>
                  <a:srgbClr val="000000"/>
                </a:solidFill>
              </a:rPr>
              <a:t>Lás</a:t>
            </a:r>
            <a:r>
              <a:rPr lang="es-MX" dirty="0">
                <a:solidFill>
                  <a:srgbClr val="000000"/>
                </a:solidFill>
              </a:rPr>
              <a:t> métricas generales también aumentan con respecto al modelo sin </a:t>
            </a:r>
            <a:r>
              <a:rPr lang="es-MX" dirty="0" err="1">
                <a:solidFill>
                  <a:srgbClr val="000000"/>
                </a:solidFill>
              </a:rPr>
              <a:t>augmentation</a:t>
            </a:r>
            <a:r>
              <a:rPr lang="es-MX" dirty="0">
                <a:solidFill>
                  <a:srgbClr val="000000"/>
                </a:solidFill>
              </a:rPr>
              <a:t> (</a:t>
            </a:r>
            <a:r>
              <a:rPr lang="es-MX" dirty="0" err="1">
                <a:solidFill>
                  <a:srgbClr val="000000"/>
                </a:solidFill>
              </a:rPr>
              <a:t>accuracy</a:t>
            </a:r>
            <a:r>
              <a:rPr lang="es-MX" dirty="0">
                <a:solidFill>
                  <a:srgbClr val="000000"/>
                </a:solidFill>
              </a:rPr>
              <a:t> ~0.74 |  </a:t>
            </a:r>
            <a:r>
              <a:rPr lang="es-MX" dirty="0" err="1">
                <a:solidFill>
                  <a:srgbClr val="000000"/>
                </a:solidFill>
              </a:rPr>
              <a:t>weigthed</a:t>
            </a:r>
            <a:r>
              <a:rPr lang="es-MX" dirty="0">
                <a:solidFill>
                  <a:srgbClr val="000000"/>
                </a:solidFill>
              </a:rPr>
              <a:t> ~0,74).</a:t>
            </a:r>
          </a:p>
          <a:p>
            <a:pPr lvl="0">
              <a:lnSpc>
                <a:spcPct val="100000"/>
              </a:lnSpc>
              <a:spcBef>
                <a:spcPts val="1200"/>
              </a:spcBef>
              <a:buClr>
                <a:srgbClr val="000000"/>
              </a:buClr>
              <a:buFont typeface="Arial"/>
              <a:buChar char="●"/>
            </a:pPr>
            <a:r>
              <a:rPr lang="es-MX" dirty="0">
                <a:solidFill>
                  <a:srgbClr val="000000"/>
                </a:solidFill>
              </a:rPr>
              <a:t>Clases complicadas de detectar anteriormente como </a:t>
            </a:r>
            <a:r>
              <a:rPr lang="es-MX" i="1" dirty="0">
                <a:solidFill>
                  <a:srgbClr val="000000"/>
                </a:solidFill>
              </a:rPr>
              <a:t>metal, </a:t>
            </a:r>
            <a:r>
              <a:rPr lang="es-MX" dirty="0">
                <a:solidFill>
                  <a:srgbClr val="000000"/>
                </a:solidFill>
              </a:rPr>
              <a:t>mejora su predicción con este modelo (aún no puede clasificar del todo bien </a:t>
            </a:r>
            <a:r>
              <a:rPr lang="es-MX" i="1" dirty="0" err="1">
                <a:solidFill>
                  <a:srgbClr val="000000"/>
                </a:solidFill>
              </a:rPr>
              <a:t>plastic</a:t>
            </a:r>
            <a:r>
              <a:rPr lang="es-MX" i="1" dirty="0">
                <a:solidFill>
                  <a:srgbClr val="000000"/>
                </a:solidFill>
              </a:rPr>
              <a:t> </a:t>
            </a:r>
            <a:r>
              <a:rPr lang="es-MX" dirty="0">
                <a:solidFill>
                  <a:srgbClr val="000000"/>
                </a:solidFill>
              </a:rPr>
              <a:t>y </a:t>
            </a:r>
            <a:r>
              <a:rPr lang="es-MX" i="1" dirty="0" err="1">
                <a:solidFill>
                  <a:srgbClr val="000000"/>
                </a:solidFill>
              </a:rPr>
              <a:t>glass</a:t>
            </a:r>
            <a:r>
              <a:rPr lang="es-MX" dirty="0">
                <a:solidFill>
                  <a:srgbClr val="000000"/>
                </a:solidFill>
              </a:rPr>
              <a:t>.</a:t>
            </a: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9"/>
          <p:cNvSpPr txBox="1">
            <a:spLocks noGrp="1"/>
          </p:cNvSpPr>
          <p:nvPr>
            <p:ph type="subTitle" idx="1"/>
          </p:nvPr>
        </p:nvSpPr>
        <p:spPr>
          <a:xfrm>
            <a:off x="1502250" y="2976925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9"/>
          <p:cNvSpPr txBox="1">
            <a:spLocks noGrp="1"/>
          </p:cNvSpPr>
          <p:nvPr>
            <p:ph type="subTitle" idx="2"/>
          </p:nvPr>
        </p:nvSpPr>
        <p:spPr>
          <a:xfrm>
            <a:off x="1502250" y="1450000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1" name="Google Shape;29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ResNet50 con fine-tuning parcial</a:t>
            </a:r>
            <a:endParaRPr/>
          </a:p>
        </p:txBody>
      </p:sp>
      <p:sp>
        <p:nvSpPr>
          <p:cNvPr id="297" name="Google Shape;297;p40"/>
          <p:cNvSpPr txBox="1">
            <a:spLocks noGrp="1"/>
          </p:cNvSpPr>
          <p:nvPr>
            <p:ph type="subTitle" idx="2"/>
          </p:nvPr>
        </p:nvSpPr>
        <p:spPr>
          <a:xfrm>
            <a:off x="720000" y="1443075"/>
            <a:ext cx="7026000" cy="31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s">
                <a:solidFill>
                  <a:srgbClr val="000000"/>
                </a:solidFill>
              </a:rPr>
              <a:t>El modelo obtuvo un </a:t>
            </a:r>
            <a:r>
              <a:rPr lang="es" b="1">
                <a:solidFill>
                  <a:srgbClr val="000000"/>
                </a:solidFill>
              </a:rPr>
              <a:t>buen rendimiento general</a:t>
            </a:r>
            <a:r>
              <a:rPr lang="es">
                <a:solidFill>
                  <a:srgbClr val="000000"/>
                </a:solidFill>
              </a:rPr>
              <a:t>, especialmente destacable considerando que se entrenó con </a:t>
            </a:r>
            <a:r>
              <a:rPr lang="es" b="1">
                <a:solidFill>
                  <a:srgbClr val="000000"/>
                </a:solidFill>
              </a:rPr>
              <a:t>solo 20 epochs</a:t>
            </a:r>
            <a:r>
              <a:rPr lang="es">
                <a:solidFill>
                  <a:srgbClr val="000000"/>
                </a:solidFill>
              </a:rPr>
              <a:t>.</a:t>
            </a:r>
            <a:br>
              <a:rPr lang="es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s">
                <a:solidFill>
                  <a:srgbClr val="000000"/>
                </a:solidFill>
              </a:rPr>
              <a:t>Al utilizar </a:t>
            </a:r>
            <a:r>
              <a:rPr lang="es" b="1">
                <a:solidFill>
                  <a:srgbClr val="000000"/>
                </a:solidFill>
              </a:rPr>
              <a:t>pesos preentrenados (IMAGENET1K_V1)</a:t>
            </a:r>
            <a:r>
              <a:rPr lang="es">
                <a:solidFill>
                  <a:srgbClr val="000000"/>
                </a:solidFill>
              </a:rPr>
              <a:t>, el modelo parte de una </a:t>
            </a:r>
            <a:r>
              <a:rPr lang="es" b="1">
                <a:solidFill>
                  <a:srgbClr val="000000"/>
                </a:solidFill>
              </a:rPr>
              <a:t>base sólida de representación de características</a:t>
            </a:r>
            <a:r>
              <a:rPr lang="es">
                <a:solidFill>
                  <a:srgbClr val="000000"/>
                </a:solidFill>
              </a:rPr>
              <a:t>, lo que permite una </a:t>
            </a:r>
            <a:r>
              <a:rPr lang="es" b="1">
                <a:solidFill>
                  <a:srgbClr val="000000"/>
                </a:solidFill>
              </a:rPr>
              <a:t>rápida mejora en el aprendizaje</a:t>
            </a:r>
            <a:r>
              <a:rPr lang="es">
                <a:solidFill>
                  <a:srgbClr val="000000"/>
                </a:solidFill>
              </a:rPr>
              <a:t>.</a:t>
            </a:r>
            <a:br>
              <a:rPr lang="es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s">
                <a:solidFill>
                  <a:srgbClr val="000000"/>
                </a:solidFill>
              </a:rPr>
              <a:t>Presenta un </a:t>
            </a:r>
            <a:r>
              <a:rPr lang="es" b="1">
                <a:solidFill>
                  <a:srgbClr val="000000"/>
                </a:solidFill>
              </a:rPr>
              <a:t>excelente equilibrio entre costo computacional y desempeño</a:t>
            </a:r>
            <a:r>
              <a:rPr lang="es">
                <a:solidFill>
                  <a:srgbClr val="000000"/>
                </a:solidFill>
              </a:rPr>
              <a:t>, lo cual lo convierte en una opción </a:t>
            </a:r>
            <a:r>
              <a:rPr lang="es" b="1">
                <a:solidFill>
                  <a:srgbClr val="000000"/>
                </a:solidFill>
              </a:rPr>
              <a:t>eficiente para entornos con recursos limitados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/>
          <p:nvPr/>
        </p:nvSpPr>
        <p:spPr>
          <a:xfrm>
            <a:off x="6052102" y="1200475"/>
            <a:ext cx="572700" cy="572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3"/>
          <p:cNvSpPr/>
          <p:nvPr/>
        </p:nvSpPr>
        <p:spPr>
          <a:xfrm>
            <a:off x="3396486" y="2938325"/>
            <a:ext cx="572700" cy="572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"/>
          <p:cNvSpPr/>
          <p:nvPr/>
        </p:nvSpPr>
        <p:spPr>
          <a:xfrm>
            <a:off x="6052102" y="2938325"/>
            <a:ext cx="572700" cy="572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3"/>
          <p:cNvSpPr txBox="1">
            <a:spLocks noGrp="1"/>
          </p:cNvSpPr>
          <p:nvPr>
            <p:ph type="title"/>
          </p:nvPr>
        </p:nvSpPr>
        <p:spPr>
          <a:xfrm>
            <a:off x="3308925" y="445025"/>
            <a:ext cx="511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Tabla de contenidos</a:t>
            </a:r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title" idx="6"/>
          </p:nvPr>
        </p:nvSpPr>
        <p:spPr>
          <a:xfrm>
            <a:off x="3308925" y="3034199"/>
            <a:ext cx="734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title" idx="7"/>
          </p:nvPr>
        </p:nvSpPr>
        <p:spPr>
          <a:xfrm>
            <a:off x="5961771" y="1296349"/>
            <a:ext cx="734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title" idx="8"/>
          </p:nvPr>
        </p:nvSpPr>
        <p:spPr>
          <a:xfrm>
            <a:off x="5961771" y="3034199"/>
            <a:ext cx="734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ubTitle" idx="9"/>
          </p:nvPr>
        </p:nvSpPr>
        <p:spPr>
          <a:xfrm>
            <a:off x="3359254" y="2216583"/>
            <a:ext cx="269284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/>
              <a:t>Problema y dataset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/>
              <a:t>TrashNet</a:t>
            </a:r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subTitle" idx="13"/>
          </p:nvPr>
        </p:nvSpPr>
        <p:spPr>
          <a:xfrm>
            <a:off x="6052102" y="2216583"/>
            <a:ext cx="246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/>
              <a:t>Data augmentation</a:t>
            </a:r>
            <a:endParaRPr/>
          </a:p>
        </p:txBody>
      </p:sp>
      <p:sp>
        <p:nvSpPr>
          <p:cNvPr id="161" name="Google Shape;161;p23"/>
          <p:cNvSpPr txBox="1">
            <a:spLocks noGrp="1"/>
          </p:cNvSpPr>
          <p:nvPr>
            <p:ph type="subTitle" idx="14"/>
          </p:nvPr>
        </p:nvSpPr>
        <p:spPr>
          <a:xfrm>
            <a:off x="3397425" y="3937217"/>
            <a:ext cx="246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/>
              <a:t/>
            </a:r>
            <a:br>
              <a:rPr lang="es"/>
            </a:br>
            <a:r>
              <a:rPr lang="es"/>
              <a:t>Modelos empleados</a:t>
            </a:r>
            <a:endParaRPr/>
          </a:p>
        </p:txBody>
      </p:sp>
      <p:sp>
        <p:nvSpPr>
          <p:cNvPr id="162" name="Google Shape;162;p23"/>
          <p:cNvSpPr txBox="1">
            <a:spLocks noGrp="1"/>
          </p:cNvSpPr>
          <p:nvPr>
            <p:ph type="subTitle" idx="15"/>
          </p:nvPr>
        </p:nvSpPr>
        <p:spPr>
          <a:xfrm>
            <a:off x="6052102" y="4332828"/>
            <a:ext cx="246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/>
              <a:t>An</a:t>
            </a:r>
            <a:r>
              <a:rPr lang="es" b="1"/>
              <a:t>á</a:t>
            </a:r>
            <a:r>
              <a:rPr lang="es"/>
              <a:t>lisis y resultados obtenidos</a:t>
            </a:r>
            <a:endParaRPr/>
          </a:p>
        </p:txBody>
      </p:sp>
      <p:grpSp>
        <p:nvGrpSpPr>
          <p:cNvPr id="163" name="Google Shape;163;p23"/>
          <p:cNvGrpSpPr/>
          <p:nvPr/>
        </p:nvGrpSpPr>
        <p:grpSpPr>
          <a:xfrm>
            <a:off x="415326" y="2313301"/>
            <a:ext cx="2709753" cy="2290771"/>
            <a:chOff x="-29687" y="1620537"/>
            <a:chExt cx="3331800" cy="2816638"/>
          </a:xfrm>
        </p:grpSpPr>
        <p:sp>
          <p:nvSpPr>
            <p:cNvPr id="164" name="Google Shape;164;p23"/>
            <p:cNvSpPr/>
            <p:nvPr/>
          </p:nvSpPr>
          <p:spPr>
            <a:xfrm>
              <a:off x="-29687" y="3573775"/>
              <a:ext cx="3331800" cy="86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pic>
          <p:nvPicPr>
            <p:cNvPr id="165" name="Google Shape;165;p2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3443" y="1620537"/>
              <a:ext cx="2142234" cy="22371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2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05527" y="2434740"/>
              <a:ext cx="1339617" cy="167376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2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145917" y="2377303"/>
              <a:ext cx="499212" cy="3348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23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88518" y="3361420"/>
              <a:ext cx="1295375" cy="89909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9" name="Google Shape;169;p23"/>
          <p:cNvSpPr/>
          <p:nvPr/>
        </p:nvSpPr>
        <p:spPr>
          <a:xfrm>
            <a:off x="3396486" y="1200475"/>
            <a:ext cx="572700" cy="572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"/>
          <p:cNvSpPr txBox="1">
            <a:spLocks noGrp="1"/>
          </p:cNvSpPr>
          <p:nvPr>
            <p:ph type="title" idx="5"/>
          </p:nvPr>
        </p:nvSpPr>
        <p:spPr>
          <a:xfrm>
            <a:off x="3308925" y="1296349"/>
            <a:ext cx="731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01</a:t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1"/>
          <p:cNvSpPr txBox="1">
            <a:spLocks noGrp="1"/>
          </p:cNvSpPr>
          <p:nvPr>
            <p:ph type="subTitle" idx="1"/>
          </p:nvPr>
        </p:nvSpPr>
        <p:spPr>
          <a:xfrm>
            <a:off x="1502250" y="2976925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41"/>
          <p:cNvSpPr txBox="1">
            <a:spLocks noGrp="1"/>
          </p:cNvSpPr>
          <p:nvPr>
            <p:ph type="subTitle" idx="2"/>
          </p:nvPr>
        </p:nvSpPr>
        <p:spPr>
          <a:xfrm>
            <a:off x="1502250" y="1450000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5" name="Google Shape;30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ResNet50 con fine-tuning completo</a:t>
            </a:r>
            <a:endParaRPr/>
          </a:p>
        </p:txBody>
      </p:sp>
      <p:sp>
        <p:nvSpPr>
          <p:cNvPr id="311" name="Google Shape;311;p42"/>
          <p:cNvSpPr txBox="1">
            <a:spLocks noGrp="1"/>
          </p:cNvSpPr>
          <p:nvPr>
            <p:ph type="subTitle" idx="2"/>
          </p:nvPr>
        </p:nvSpPr>
        <p:spPr>
          <a:xfrm>
            <a:off x="720000" y="1443075"/>
            <a:ext cx="7161000" cy="31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s" sz="1500">
                <a:solidFill>
                  <a:srgbClr val="000000"/>
                </a:solidFill>
              </a:rPr>
              <a:t>Es el </a:t>
            </a:r>
            <a:r>
              <a:rPr lang="es" sz="1500" b="1">
                <a:solidFill>
                  <a:srgbClr val="000000"/>
                </a:solidFill>
              </a:rPr>
              <a:t>modelo con mejor desempeño</a:t>
            </a:r>
            <a:r>
              <a:rPr lang="es" sz="1500">
                <a:solidFill>
                  <a:srgbClr val="000000"/>
                </a:solidFill>
              </a:rPr>
              <a:t> entre todos los evaluados.</a:t>
            </a:r>
            <a:br>
              <a:rPr lang="es" sz="1500">
                <a:solidFill>
                  <a:srgbClr val="000000"/>
                </a:solidFill>
              </a:rPr>
            </a:br>
            <a:endParaRPr sz="1500">
              <a:solidFill>
                <a:srgbClr val="000000"/>
              </a:solidFill>
            </a:endParaRPr>
          </a:p>
          <a:p>
            <a:pPr marL="457200" lvl="0" indent="-431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s" sz="1500">
                <a:solidFill>
                  <a:srgbClr val="000000"/>
                </a:solidFill>
              </a:rPr>
              <a:t>Se observó una </a:t>
            </a:r>
            <a:r>
              <a:rPr lang="es" sz="1500" b="1">
                <a:solidFill>
                  <a:srgbClr val="000000"/>
                </a:solidFill>
              </a:rPr>
              <a:t>alta precisión en validación</a:t>
            </a:r>
            <a:r>
              <a:rPr lang="es" sz="1500">
                <a:solidFill>
                  <a:srgbClr val="000000"/>
                </a:solidFill>
              </a:rPr>
              <a:t>, </a:t>
            </a:r>
            <a:r>
              <a:rPr lang="es" sz="1500" b="1">
                <a:solidFill>
                  <a:srgbClr val="000000"/>
                </a:solidFill>
              </a:rPr>
              <a:t>pérdida baja</a:t>
            </a:r>
            <a:r>
              <a:rPr lang="es" sz="1500">
                <a:solidFill>
                  <a:srgbClr val="000000"/>
                </a:solidFill>
              </a:rPr>
              <a:t> y </a:t>
            </a:r>
            <a:r>
              <a:rPr lang="es" sz="1500" b="1">
                <a:solidFill>
                  <a:srgbClr val="000000"/>
                </a:solidFill>
              </a:rPr>
              <a:t>curvas de aprendizaje estables</a:t>
            </a:r>
            <a:r>
              <a:rPr lang="es" sz="1500">
                <a:solidFill>
                  <a:srgbClr val="000000"/>
                </a:solidFill>
              </a:rPr>
              <a:t>, lo que indica un entrenamiento sólido.</a:t>
            </a:r>
            <a:br>
              <a:rPr lang="es" sz="1500">
                <a:solidFill>
                  <a:srgbClr val="000000"/>
                </a:solidFill>
              </a:rPr>
            </a:br>
            <a:endParaRPr sz="1500">
              <a:solidFill>
                <a:srgbClr val="000000"/>
              </a:solidFill>
            </a:endParaRPr>
          </a:p>
          <a:p>
            <a:pPr marL="457200" lvl="0" indent="-431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s" sz="1500">
                <a:solidFill>
                  <a:srgbClr val="000000"/>
                </a:solidFill>
              </a:rPr>
              <a:t>El </a:t>
            </a:r>
            <a:r>
              <a:rPr lang="es" sz="1500" b="1">
                <a:solidFill>
                  <a:srgbClr val="000000"/>
                </a:solidFill>
              </a:rPr>
              <a:t>ajuste completo de los pesos</a:t>
            </a:r>
            <a:r>
              <a:rPr lang="es" sz="1500">
                <a:solidFill>
                  <a:srgbClr val="000000"/>
                </a:solidFill>
              </a:rPr>
              <a:t> permitió una </a:t>
            </a:r>
            <a:r>
              <a:rPr lang="es" sz="1500" b="1">
                <a:solidFill>
                  <a:srgbClr val="000000"/>
                </a:solidFill>
              </a:rPr>
              <a:t>adaptación total al dominio del problema</a:t>
            </a:r>
            <a:r>
              <a:rPr lang="es" sz="1500">
                <a:solidFill>
                  <a:srgbClr val="000000"/>
                </a:solidFill>
              </a:rPr>
              <a:t>, maximizando la capacidad predictiva del modelo.</a:t>
            </a:r>
            <a:endParaRPr sz="15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43"/>
          <p:cNvSpPr txBox="1">
            <a:spLocks noGrp="1"/>
          </p:cNvSpPr>
          <p:nvPr>
            <p:ph type="subTitle" idx="1"/>
          </p:nvPr>
        </p:nvSpPr>
        <p:spPr>
          <a:xfrm>
            <a:off x="1502250" y="2976925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43"/>
          <p:cNvSpPr txBox="1">
            <a:spLocks noGrp="1"/>
          </p:cNvSpPr>
          <p:nvPr>
            <p:ph type="subTitle" idx="2"/>
          </p:nvPr>
        </p:nvSpPr>
        <p:spPr>
          <a:xfrm>
            <a:off x="1502250" y="1450000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9" name="Google Shape;31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Discusión y Análisis</a:t>
            </a:r>
            <a:endParaRPr/>
          </a:p>
        </p:txBody>
      </p:sp>
      <p:sp>
        <p:nvSpPr>
          <p:cNvPr id="325" name="Google Shape;325;p44"/>
          <p:cNvSpPr txBox="1">
            <a:spLocks noGrp="1"/>
          </p:cNvSpPr>
          <p:nvPr>
            <p:ph type="subTitle" idx="2"/>
          </p:nvPr>
        </p:nvSpPr>
        <p:spPr>
          <a:xfrm>
            <a:off x="720000" y="1258525"/>
            <a:ext cx="7305300" cy="3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00"/>
                </a:solidFill>
              </a:rPr>
              <a:t>Comparación de Modelos – Desempeño General:</a:t>
            </a:r>
            <a:endParaRPr b="1">
              <a:solidFill>
                <a:srgbClr val="000000"/>
              </a:solidFill>
            </a:endParaRPr>
          </a:p>
          <a:p>
            <a:pPr marL="457200" lvl="0" indent="-317500" algn="just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b="1">
                <a:solidFill>
                  <a:srgbClr val="000000"/>
                </a:solidFill>
              </a:rPr>
              <a:t>CNN Básica:</a:t>
            </a:r>
            <a:r>
              <a:rPr lang="es">
                <a:solidFill>
                  <a:srgbClr val="000000"/>
                </a:solidFill>
              </a:rPr>
              <a:t> muestra una </a:t>
            </a:r>
            <a:r>
              <a:rPr lang="es" b="1">
                <a:solidFill>
                  <a:srgbClr val="000000"/>
                </a:solidFill>
              </a:rPr>
              <a:t>mejora progresiva pero limitada</a:t>
            </a:r>
            <a:r>
              <a:rPr lang="es">
                <a:solidFill>
                  <a:srgbClr val="000000"/>
                </a:solidFill>
              </a:rPr>
              <a:t>, alcanzando un </a:t>
            </a:r>
            <a:r>
              <a:rPr lang="es" b="1">
                <a:solidFill>
                  <a:srgbClr val="000000"/>
                </a:solidFill>
              </a:rPr>
              <a:t>techo de exactitud cercano al 65%</a:t>
            </a:r>
            <a:r>
              <a:rPr lang="es">
                <a:solidFill>
                  <a:srgbClr val="000000"/>
                </a:solidFill>
              </a:rPr>
              <a:t>.</a:t>
            </a:r>
            <a:br>
              <a:rPr lang="es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b="1">
                <a:solidFill>
                  <a:srgbClr val="000000"/>
                </a:solidFill>
              </a:rPr>
              <a:t>CNN con Data Augmentation:</a:t>
            </a:r>
            <a:r>
              <a:rPr lang="es">
                <a:solidFill>
                  <a:srgbClr val="000000"/>
                </a:solidFill>
              </a:rPr>
              <a:t> logra una </a:t>
            </a:r>
            <a:r>
              <a:rPr lang="es" b="1">
                <a:solidFill>
                  <a:srgbClr val="000000"/>
                </a:solidFill>
              </a:rPr>
              <a:t>ligera mejora</a:t>
            </a:r>
            <a:r>
              <a:rPr lang="es">
                <a:solidFill>
                  <a:srgbClr val="000000"/>
                </a:solidFill>
              </a:rPr>
              <a:t> respecto a la CNN básica, evidenciando </a:t>
            </a:r>
            <a:r>
              <a:rPr lang="es" b="1">
                <a:solidFill>
                  <a:srgbClr val="000000"/>
                </a:solidFill>
              </a:rPr>
              <a:t>mejor generalización</a:t>
            </a:r>
            <a:r>
              <a:rPr lang="es">
                <a:solidFill>
                  <a:srgbClr val="000000"/>
                </a:solidFill>
              </a:rPr>
              <a:t> pero sin un salto significativo en el rendimiento.</a:t>
            </a:r>
            <a:br>
              <a:rPr lang="es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b="1">
                <a:solidFill>
                  <a:srgbClr val="000000"/>
                </a:solidFill>
              </a:rPr>
              <a:t>ResNet50 con Fine-Tuning Parcial:</a:t>
            </a:r>
            <a:r>
              <a:rPr lang="es">
                <a:solidFill>
                  <a:srgbClr val="000000"/>
                </a:solidFill>
              </a:rPr>
              <a:t> parte de una </a:t>
            </a:r>
            <a:r>
              <a:rPr lang="es" b="1">
                <a:solidFill>
                  <a:srgbClr val="000000"/>
                </a:solidFill>
              </a:rPr>
              <a:t>buena precisión inicial</a:t>
            </a:r>
            <a:r>
              <a:rPr lang="es">
                <a:solidFill>
                  <a:srgbClr val="000000"/>
                </a:solidFill>
              </a:rPr>
              <a:t> y mejora con rapidez, aunque presenta </a:t>
            </a:r>
            <a:r>
              <a:rPr lang="es" b="1">
                <a:solidFill>
                  <a:srgbClr val="000000"/>
                </a:solidFill>
              </a:rPr>
              <a:t>cierta inestabilidad durante el entrenamiento</a:t>
            </a:r>
            <a:r>
              <a:rPr lang="es">
                <a:solidFill>
                  <a:srgbClr val="000000"/>
                </a:solidFill>
              </a:rPr>
              <a:t>.</a:t>
            </a:r>
            <a:br>
              <a:rPr lang="es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b="1">
                <a:solidFill>
                  <a:srgbClr val="000000"/>
                </a:solidFill>
              </a:rPr>
              <a:t>ResNet50 con Fine-Tuning Completo:</a:t>
            </a:r>
            <a:r>
              <a:rPr lang="es">
                <a:solidFill>
                  <a:srgbClr val="000000"/>
                </a:solidFill>
              </a:rPr>
              <a:t> </a:t>
            </a:r>
            <a:r>
              <a:rPr lang="es" b="1">
                <a:solidFill>
                  <a:srgbClr val="000000"/>
                </a:solidFill>
              </a:rPr>
              <a:t>domina desde el inicio</a:t>
            </a:r>
            <a:r>
              <a:rPr lang="es">
                <a:solidFill>
                  <a:srgbClr val="000000"/>
                </a:solidFill>
              </a:rPr>
              <a:t> y logra una </a:t>
            </a:r>
            <a:r>
              <a:rPr lang="es" b="1">
                <a:solidFill>
                  <a:srgbClr val="000000"/>
                </a:solidFill>
              </a:rPr>
              <a:t>exactitud superior al 90%</a:t>
            </a:r>
            <a:r>
              <a:rPr lang="es">
                <a:solidFill>
                  <a:srgbClr val="000000"/>
                </a:solidFill>
              </a:rPr>
              <a:t>, con un entrenamiento </a:t>
            </a:r>
            <a:r>
              <a:rPr lang="es" b="1">
                <a:solidFill>
                  <a:srgbClr val="000000"/>
                </a:solidFill>
              </a:rPr>
              <a:t>estable y consistente</a:t>
            </a:r>
            <a:r>
              <a:rPr lang="es">
                <a:solidFill>
                  <a:srgbClr val="000000"/>
                </a:solidFill>
              </a:rPr>
              <a:t>, mostrando la </a:t>
            </a:r>
            <a:r>
              <a:rPr lang="es" b="1">
                <a:solidFill>
                  <a:srgbClr val="000000"/>
                </a:solidFill>
              </a:rPr>
              <a:t>mejor capacidad de generalización</a:t>
            </a:r>
            <a:r>
              <a:rPr lang="es">
                <a:solidFill>
                  <a:srgbClr val="000000"/>
                </a:solidFill>
              </a:rPr>
              <a:t> entre todos los modelos evaluados.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  <p:transition spd="slow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Optimización y ajuste de hiperparámetros</a:t>
            </a:r>
            <a:endParaRPr/>
          </a:p>
        </p:txBody>
      </p:sp>
      <p:sp>
        <p:nvSpPr>
          <p:cNvPr id="331" name="Google Shape;331;p45"/>
          <p:cNvSpPr txBox="1">
            <a:spLocks noGrp="1"/>
          </p:cNvSpPr>
          <p:nvPr>
            <p:ph type="subTitle" idx="2"/>
          </p:nvPr>
        </p:nvSpPr>
        <p:spPr>
          <a:xfrm>
            <a:off x="849107" y="1221399"/>
            <a:ext cx="6393522" cy="1362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200"/>
              <a:t>Para el ajuste de hiperparámetros se hizo uso de </a:t>
            </a:r>
            <a:r>
              <a:rPr lang="es" sz="1200" b="1" u="sng">
                <a:solidFill>
                  <a:schemeClr val="hlink"/>
                </a:solidFill>
                <a:hlinkClick r:id="rId3"/>
              </a:rPr>
              <a:t>Optuna</a:t>
            </a:r>
            <a:r>
              <a:rPr lang="es" sz="1200" b="1"/>
              <a:t> </a:t>
            </a:r>
            <a:r>
              <a:rPr lang="es" sz="1200"/>
              <a:t>(búsqueda bayesiana) en 10 trials.</a:t>
            </a:r>
            <a:endParaRPr sz="1200" b="1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 b="1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100" b="1"/>
              <a:t>- Búsqueda más inteligente</a:t>
            </a:r>
            <a:r>
              <a:rPr lang="es" sz="1100"/>
              <a:t> que random/grid search.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100" b="1"/>
              <a:t>- Más rápido</a:t>
            </a:r>
            <a:r>
              <a:rPr lang="es" sz="1100"/>
              <a:t>: menos modelos entrenados, pero más efectivos.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100" b="1"/>
              <a:t>- Podado temprano (pruning)</a:t>
            </a:r>
            <a:r>
              <a:rPr lang="es" sz="1100"/>
              <a:t>: evita perder tiempo en combinaciones malas.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 b="1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/>
          </a:p>
        </p:txBody>
      </p:sp>
      <p:pic>
        <p:nvPicPr>
          <p:cNvPr id="332" name="Google Shape;33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325" y="2658893"/>
            <a:ext cx="6839583" cy="2255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ResNet50 con Optuna (20 trials)</a:t>
            </a:r>
            <a:endParaRPr/>
          </a:p>
        </p:txBody>
      </p:sp>
      <p:sp>
        <p:nvSpPr>
          <p:cNvPr id="338" name="Google Shape;338;p46"/>
          <p:cNvSpPr txBox="1">
            <a:spLocks noGrp="1"/>
          </p:cNvSpPr>
          <p:nvPr>
            <p:ph type="subTitle" idx="1"/>
          </p:nvPr>
        </p:nvSpPr>
        <p:spPr>
          <a:xfrm>
            <a:off x="1502250" y="2976925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6"/>
          <p:cNvSpPr txBox="1">
            <a:spLocks noGrp="1"/>
          </p:cNvSpPr>
          <p:nvPr>
            <p:ph type="subTitle" idx="2"/>
          </p:nvPr>
        </p:nvSpPr>
        <p:spPr>
          <a:xfrm>
            <a:off x="1502250" y="1450000"/>
            <a:ext cx="61395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0" name="Google Shape;340;p46"/>
          <p:cNvPicPr preferRelativeResize="0"/>
          <p:nvPr/>
        </p:nvPicPr>
        <p:blipFill rotWithShape="1">
          <a:blip r:embed="rId3">
            <a:alphaModFix/>
          </a:blip>
          <a:srcRect t="19788"/>
          <a:stretch/>
        </p:blipFill>
        <p:spPr>
          <a:xfrm>
            <a:off x="0" y="1093925"/>
            <a:ext cx="9144000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Trabajo futuro</a:t>
            </a:r>
            <a:endParaRPr/>
          </a:p>
        </p:txBody>
      </p:sp>
      <p:sp>
        <p:nvSpPr>
          <p:cNvPr id="346" name="Google Shape;346;p47"/>
          <p:cNvSpPr txBox="1">
            <a:spLocks noGrp="1"/>
          </p:cNvSpPr>
          <p:nvPr>
            <p:ph type="subTitle" idx="2"/>
          </p:nvPr>
        </p:nvSpPr>
        <p:spPr>
          <a:xfrm>
            <a:off x="858757" y="1597024"/>
            <a:ext cx="63936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00"/>
                </a:solidFill>
              </a:rPr>
              <a:t>Próximos Pasos:</a:t>
            </a:r>
            <a:endParaRPr b="1">
              <a:solidFill>
                <a:srgbClr val="000000"/>
              </a:solidFill>
            </a:endParaRPr>
          </a:p>
          <a:p>
            <a:pPr marL="457200" lvl="0" indent="-317500" algn="just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>
                <a:solidFill>
                  <a:srgbClr val="000000"/>
                </a:solidFill>
              </a:rPr>
              <a:t>Continuar con el </a:t>
            </a:r>
            <a:r>
              <a:rPr lang="es" b="1">
                <a:solidFill>
                  <a:srgbClr val="000000"/>
                </a:solidFill>
              </a:rPr>
              <a:t>ajuste de hiperparámetros</a:t>
            </a:r>
            <a:r>
              <a:rPr lang="es">
                <a:solidFill>
                  <a:srgbClr val="000000"/>
                </a:solidFill>
              </a:rPr>
              <a:t> utilizando </a:t>
            </a:r>
            <a:r>
              <a:rPr lang="es" b="1">
                <a:solidFill>
                  <a:srgbClr val="000000"/>
                </a:solidFill>
              </a:rPr>
              <a:t>Optuna</a:t>
            </a:r>
            <a:r>
              <a:rPr lang="es">
                <a:solidFill>
                  <a:srgbClr val="000000"/>
                </a:solidFill>
              </a:rPr>
              <a:t>, enfocándose en </a:t>
            </a:r>
            <a:r>
              <a:rPr lang="es" b="1">
                <a:solidFill>
                  <a:srgbClr val="000000"/>
                </a:solidFill>
              </a:rPr>
              <a:t>otras arquitecturas</a:t>
            </a:r>
            <a:r>
              <a:rPr lang="es">
                <a:solidFill>
                  <a:srgbClr val="000000"/>
                </a:solidFill>
              </a:rPr>
              <a:t>, como por ejemplo, la </a:t>
            </a:r>
            <a:r>
              <a:rPr lang="es" b="1">
                <a:solidFill>
                  <a:srgbClr val="000000"/>
                </a:solidFill>
              </a:rPr>
              <a:t>tasa de aprendizaje (lr)</a:t>
            </a:r>
            <a:r>
              <a:rPr lang="es">
                <a:solidFill>
                  <a:srgbClr val="000000"/>
                </a:solidFill>
              </a:rPr>
              <a:t> en la </a:t>
            </a:r>
            <a:r>
              <a:rPr lang="es" b="1">
                <a:solidFill>
                  <a:srgbClr val="000000"/>
                </a:solidFill>
              </a:rPr>
              <a:t>CNN con data augmentation</a:t>
            </a:r>
            <a:r>
              <a:rPr lang="es">
                <a:solidFill>
                  <a:srgbClr val="000000"/>
                </a:solidFill>
              </a:rPr>
              <a:t>.</a:t>
            </a:r>
            <a:br>
              <a:rPr lang="es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b="1">
                <a:solidFill>
                  <a:srgbClr val="000000"/>
                </a:solidFill>
              </a:rPr>
              <a:t>Explorar nuevos datasets</a:t>
            </a:r>
            <a:r>
              <a:rPr lang="es">
                <a:solidFill>
                  <a:srgbClr val="000000"/>
                </a:solidFill>
              </a:rPr>
              <a:t> y probar </a:t>
            </a:r>
            <a:r>
              <a:rPr lang="es" b="1">
                <a:solidFill>
                  <a:srgbClr val="000000"/>
                </a:solidFill>
              </a:rPr>
              <a:t>arquitecturas más avanzadas</a:t>
            </a:r>
            <a:r>
              <a:rPr lang="es">
                <a:solidFill>
                  <a:srgbClr val="000000"/>
                </a:solidFill>
              </a:rPr>
              <a:t>, con el fin de mejorar la precisión y generalización del modelo.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16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/>
          </a:p>
        </p:txBody>
      </p:sp>
    </p:spTree>
  </p:cSld>
  <p:clrMapOvr>
    <a:masterClrMapping/>
  </p:clrMapOvr>
  <p:transition spd="slow"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8"/>
          <p:cNvSpPr txBox="1">
            <a:spLocks noGrp="1"/>
          </p:cNvSpPr>
          <p:nvPr>
            <p:ph type="title"/>
          </p:nvPr>
        </p:nvSpPr>
        <p:spPr>
          <a:xfrm>
            <a:off x="3043500" y="1520576"/>
            <a:ext cx="30570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"/>
              <a:t>Gracias!</a:t>
            </a:r>
            <a:endParaRPr/>
          </a:p>
        </p:txBody>
      </p:sp>
      <p:sp>
        <p:nvSpPr>
          <p:cNvPr id="352" name="Google Shape;352;p48"/>
          <p:cNvSpPr txBox="1"/>
          <p:nvPr/>
        </p:nvSpPr>
        <p:spPr>
          <a:xfrm>
            <a:off x="2496150" y="4125850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Please keep this slide for attribution</a:t>
            </a:r>
            <a:endParaRPr sz="1200" b="0" i="0" u="none" strike="noStrike" cap="none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353" name="Google Shape;353;p48"/>
          <p:cNvGrpSpPr/>
          <p:nvPr/>
        </p:nvGrpSpPr>
        <p:grpSpPr>
          <a:xfrm>
            <a:off x="582963" y="2148896"/>
            <a:ext cx="2415000" cy="2475904"/>
            <a:chOff x="582963" y="2148896"/>
            <a:chExt cx="2415000" cy="2475904"/>
          </a:xfrm>
        </p:grpSpPr>
        <p:sp>
          <p:nvSpPr>
            <p:cNvPr id="354" name="Google Shape;354;p48"/>
            <p:cNvSpPr/>
            <p:nvPr/>
          </p:nvSpPr>
          <p:spPr>
            <a:xfrm>
              <a:off x="582963" y="4158000"/>
              <a:ext cx="2415000" cy="46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grpSp>
          <p:nvGrpSpPr>
            <p:cNvPr id="355" name="Google Shape;355;p48"/>
            <p:cNvGrpSpPr/>
            <p:nvPr/>
          </p:nvGrpSpPr>
          <p:grpSpPr>
            <a:xfrm>
              <a:off x="886504" y="2148896"/>
              <a:ext cx="2111452" cy="2307780"/>
              <a:chOff x="68092" y="2320396"/>
              <a:chExt cx="2111452" cy="2307780"/>
            </a:xfrm>
          </p:grpSpPr>
          <p:pic>
            <p:nvPicPr>
              <p:cNvPr id="356" name="Google Shape;356;p48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-4500000">
                <a:off x="243884" y="2750109"/>
                <a:ext cx="1982551" cy="14241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7" name="Google Shape;357;p48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68092" y="2945475"/>
                <a:ext cx="1408811" cy="168270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8" name="Google Shape;358;p48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036875" y="4200306"/>
                <a:ext cx="551100" cy="41966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359" name="Google Shape;359;p48"/>
          <p:cNvGrpSpPr/>
          <p:nvPr/>
        </p:nvGrpSpPr>
        <p:grpSpPr>
          <a:xfrm>
            <a:off x="5975483" y="2625523"/>
            <a:ext cx="2585537" cy="1999277"/>
            <a:chOff x="5975483" y="2625523"/>
            <a:chExt cx="2585537" cy="1999277"/>
          </a:xfrm>
        </p:grpSpPr>
        <p:sp>
          <p:nvSpPr>
            <p:cNvPr id="360" name="Google Shape;360;p48"/>
            <p:cNvSpPr/>
            <p:nvPr/>
          </p:nvSpPr>
          <p:spPr>
            <a:xfrm>
              <a:off x="6072100" y="4158000"/>
              <a:ext cx="2415000" cy="46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grpSp>
          <p:nvGrpSpPr>
            <p:cNvPr id="361" name="Google Shape;361;p48"/>
            <p:cNvGrpSpPr/>
            <p:nvPr/>
          </p:nvGrpSpPr>
          <p:grpSpPr>
            <a:xfrm>
              <a:off x="5975483" y="2625523"/>
              <a:ext cx="2585537" cy="1908955"/>
              <a:chOff x="6669471" y="2950648"/>
              <a:chExt cx="2585537" cy="1908955"/>
            </a:xfrm>
          </p:grpSpPr>
          <p:pic>
            <p:nvPicPr>
              <p:cNvPr id="362" name="Google Shape;362;p48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7967513" y="3640759"/>
                <a:ext cx="1038759" cy="86686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63" name="Google Shape;363;p48"/>
              <p:cNvPicPr preferRelativeResize="0"/>
              <p:nvPr/>
            </p:nvPicPr>
            <p:blipFill rotWithShape="1">
              <a:blip r:embed="rId7">
                <a:alphaModFix/>
              </a:blip>
              <a:srcRect/>
              <a:stretch/>
            </p:blipFill>
            <p:spPr>
              <a:xfrm rot="-1267703">
                <a:off x="6795698" y="3234751"/>
                <a:ext cx="1768467" cy="1030183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64" name="Google Shape;364;p48"/>
              <p:cNvPicPr preferRelativeResize="0"/>
              <p:nvPr/>
            </p:nvPicPr>
            <p:blipFill rotWithShape="1">
              <a:blip r:embed="rId8">
                <a:alphaModFix/>
              </a:blip>
              <a:srcRect/>
              <a:stretch/>
            </p:blipFill>
            <p:spPr>
              <a:xfrm>
                <a:off x="6944037" y="3849810"/>
                <a:ext cx="1283850" cy="96735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65" name="Google Shape;365;p48"/>
              <p:cNvPicPr preferRelativeResize="0"/>
              <p:nvPr/>
            </p:nvPicPr>
            <p:blipFill rotWithShape="1">
              <a:blip r:embed="rId9">
                <a:alphaModFix/>
              </a:blip>
              <a:srcRect/>
              <a:stretch/>
            </p:blipFill>
            <p:spPr>
              <a:xfrm rot="954784">
                <a:off x="7822752" y="3757814"/>
                <a:ext cx="1329199" cy="93753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/>
          <p:nvPr/>
        </p:nvSpPr>
        <p:spPr>
          <a:xfrm>
            <a:off x="6052102" y="1200475"/>
            <a:ext cx="572700" cy="572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4"/>
          <p:cNvSpPr txBox="1">
            <a:spLocks noGrp="1"/>
          </p:cNvSpPr>
          <p:nvPr>
            <p:ph type="title"/>
          </p:nvPr>
        </p:nvSpPr>
        <p:spPr>
          <a:xfrm>
            <a:off x="3308925" y="445025"/>
            <a:ext cx="511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Tabla de contenidos</a:t>
            </a:r>
            <a:endParaRPr/>
          </a:p>
        </p:txBody>
      </p:sp>
      <p:sp>
        <p:nvSpPr>
          <p:cNvPr id="177" name="Google Shape;177;p24"/>
          <p:cNvSpPr txBox="1">
            <a:spLocks noGrp="1"/>
          </p:cNvSpPr>
          <p:nvPr>
            <p:ph type="title" idx="6"/>
          </p:nvPr>
        </p:nvSpPr>
        <p:spPr>
          <a:xfrm>
            <a:off x="3308925" y="3034199"/>
            <a:ext cx="734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78" name="Google Shape;178;p24"/>
          <p:cNvSpPr txBox="1">
            <a:spLocks noGrp="1"/>
          </p:cNvSpPr>
          <p:nvPr>
            <p:ph type="title" idx="7"/>
          </p:nvPr>
        </p:nvSpPr>
        <p:spPr>
          <a:xfrm>
            <a:off x="5961771" y="1296349"/>
            <a:ext cx="734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06</a:t>
            </a:r>
            <a:endParaRPr/>
          </a:p>
        </p:txBody>
      </p:sp>
      <p:sp>
        <p:nvSpPr>
          <p:cNvPr id="179" name="Google Shape;179;p24"/>
          <p:cNvSpPr txBox="1">
            <a:spLocks noGrp="1"/>
          </p:cNvSpPr>
          <p:nvPr>
            <p:ph type="title" idx="8"/>
          </p:nvPr>
        </p:nvSpPr>
        <p:spPr>
          <a:xfrm>
            <a:off x="5961771" y="3034199"/>
            <a:ext cx="734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subTitle" idx="9"/>
          </p:nvPr>
        </p:nvSpPr>
        <p:spPr>
          <a:xfrm>
            <a:off x="3397425" y="2673783"/>
            <a:ext cx="246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/>
              <a:t>Optimizaci</a:t>
            </a:r>
            <a:r>
              <a:rPr lang="es" b="1"/>
              <a:t>ó</a:t>
            </a:r>
            <a:r>
              <a:rPr lang="es"/>
              <a:t>n y ajuste de hiperpar</a:t>
            </a:r>
            <a:r>
              <a:rPr lang="es" b="1"/>
              <a:t>á</a:t>
            </a:r>
            <a:r>
              <a:rPr lang="es"/>
              <a:t>metros</a:t>
            </a:r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subTitle" idx="13"/>
          </p:nvPr>
        </p:nvSpPr>
        <p:spPr>
          <a:xfrm>
            <a:off x="6052102" y="2313301"/>
            <a:ext cx="246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/>
              <a:t>Conclusiones y sugerencias</a:t>
            </a:r>
            <a:endParaRPr/>
          </a:p>
        </p:txBody>
      </p:sp>
      <p:sp>
        <p:nvSpPr>
          <p:cNvPr id="182" name="Google Shape;182;p24"/>
          <p:cNvSpPr/>
          <p:nvPr/>
        </p:nvSpPr>
        <p:spPr>
          <a:xfrm>
            <a:off x="3396486" y="1200475"/>
            <a:ext cx="572700" cy="572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4"/>
          <p:cNvSpPr txBox="1">
            <a:spLocks noGrp="1"/>
          </p:cNvSpPr>
          <p:nvPr>
            <p:ph type="title" idx="5"/>
          </p:nvPr>
        </p:nvSpPr>
        <p:spPr>
          <a:xfrm>
            <a:off x="3308925" y="1296349"/>
            <a:ext cx="731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05</a:t>
            </a:r>
            <a:endParaRPr/>
          </a:p>
        </p:txBody>
      </p:sp>
      <p:grpSp>
        <p:nvGrpSpPr>
          <p:cNvPr id="184" name="Google Shape;184;p24"/>
          <p:cNvGrpSpPr/>
          <p:nvPr/>
        </p:nvGrpSpPr>
        <p:grpSpPr>
          <a:xfrm>
            <a:off x="533261" y="2097801"/>
            <a:ext cx="2775664" cy="2238495"/>
            <a:chOff x="5247350" y="1565501"/>
            <a:chExt cx="3435900" cy="2623854"/>
          </a:xfrm>
        </p:grpSpPr>
        <p:sp>
          <p:nvSpPr>
            <p:cNvPr id="185" name="Google Shape;185;p24"/>
            <p:cNvSpPr/>
            <p:nvPr/>
          </p:nvSpPr>
          <p:spPr>
            <a:xfrm>
              <a:off x="5247350" y="2974955"/>
              <a:ext cx="3435900" cy="12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pic>
          <p:nvPicPr>
            <p:cNvPr id="186" name="Google Shape;186;p2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499700" y="1565501"/>
              <a:ext cx="2931200" cy="25950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Conjunto de Datos TrashNet</a:t>
            </a:r>
            <a:endParaRPr/>
          </a:p>
        </p:txBody>
      </p:sp>
      <p:sp>
        <p:nvSpPr>
          <p:cNvPr id="192" name="Google Shape;192;p25"/>
          <p:cNvSpPr txBox="1">
            <a:spLocks noGrp="1"/>
          </p:cNvSpPr>
          <p:nvPr>
            <p:ph type="subTitle" idx="2"/>
          </p:nvPr>
        </p:nvSpPr>
        <p:spPr>
          <a:xfrm>
            <a:off x="1502250" y="1450000"/>
            <a:ext cx="6139500" cy="3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/>
              <a:t>El p</a:t>
            </a:r>
            <a:r>
              <a:rPr lang="es" sz="1500">
                <a:solidFill>
                  <a:srgbClr val="000000"/>
                </a:solidFill>
              </a:rPr>
              <a:t>roblema que se aborda con este dataset es la clasificación de residuos para reciclaje.</a:t>
            </a:r>
            <a:endParaRPr sz="15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00"/>
                </a:solidFill>
              </a:rPr>
              <a:t>Para resolverlo, se entrena un modelo que, a partir de imágenes, pueda identificar y clasificar distintos tipos de residuos (plástico, vidrio, papel y orgánicos), con el objetivo de optimizar los procesos de reciclaje y la gestión de residuos.</a:t>
            </a:r>
            <a:endParaRPr sz="15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Conjunto de Datos TrashNet</a:t>
            </a:r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subTitle" idx="2"/>
          </p:nvPr>
        </p:nvSpPr>
        <p:spPr>
          <a:xfrm>
            <a:off x="720000" y="1221400"/>
            <a:ext cx="7934100" cy="3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00"/>
                </a:solidFill>
              </a:rPr>
              <a:t>El dataset está compuesto por carpetas que contienen imágenes de residuos organizadas en distintas categorías. Cada categoría incluye mayormente entre 400 y 500 imágenes en formato JPG, con una resolución de 512x384 píxeles.</a:t>
            </a:r>
            <a:endParaRPr sz="15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00"/>
                </a:solidFill>
              </a:rPr>
              <a:t>Distribución por clase:</a:t>
            </a:r>
            <a:endParaRPr sz="1500">
              <a:solidFill>
                <a:srgbClr val="000000"/>
              </a:solidFill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Basura: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137 imágenes</a:t>
            </a:r>
            <a:b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Papel: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594 imágenes</a:t>
            </a:r>
            <a:b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Metal: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410 imágenes</a:t>
            </a:r>
            <a:b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Plástico: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482 imágenes</a:t>
            </a:r>
            <a:b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Vidrio: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501 imágenes</a:t>
            </a:r>
            <a:b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Cartón: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403 imágenes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1600"/>
          </a:p>
          <a:p>
            <a:pPr marL="0" lvl="0" indent="88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</a:pP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pic>
        <p:nvPicPr>
          <p:cNvPr id="199" name="Google Shape;199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42852" y="2308363"/>
            <a:ext cx="5511291" cy="2491000"/>
          </a:xfrm>
          <a:prstGeom prst="rect">
            <a:avLst/>
          </a:prstGeom>
          <a:noFill/>
          <a:ln w="38100" cap="flat" cmpd="sng">
            <a:solidFill>
              <a:srgbClr val="FFE3B6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Conjunto de Datos TrashNet</a:t>
            </a:r>
            <a:endParaRPr/>
          </a:p>
        </p:txBody>
      </p:sp>
      <p:sp>
        <p:nvSpPr>
          <p:cNvPr id="205" name="Google Shape;205;p27"/>
          <p:cNvSpPr txBox="1">
            <a:spLocks noGrp="1"/>
          </p:cNvSpPr>
          <p:nvPr>
            <p:ph type="subTitle" idx="2"/>
          </p:nvPr>
        </p:nvSpPr>
        <p:spPr>
          <a:xfrm>
            <a:off x="720000" y="1221400"/>
            <a:ext cx="4246800" cy="3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00"/>
                </a:solidFill>
              </a:rPr>
              <a:t>Este problema de clasificación presenta dos desafíos clave: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just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s" sz="1600" b="1">
                <a:solidFill>
                  <a:srgbClr val="000000"/>
                </a:solidFill>
              </a:rPr>
              <a:t>Escasez de datos</a:t>
            </a:r>
            <a:r>
              <a:rPr lang="es" sz="1600">
                <a:solidFill>
                  <a:srgbClr val="000000"/>
                </a:solidFill>
              </a:rPr>
              <a:t>, junto con un </a:t>
            </a:r>
            <a:r>
              <a:rPr lang="es" sz="1600" b="1">
                <a:solidFill>
                  <a:srgbClr val="000000"/>
                </a:solidFill>
              </a:rPr>
              <a:t>desbalance en las clases</a:t>
            </a:r>
            <a:r>
              <a:rPr lang="es" sz="1600">
                <a:solidFill>
                  <a:srgbClr val="000000"/>
                </a:solidFill>
              </a:rPr>
              <a:t>.</a:t>
            </a:r>
            <a:br>
              <a:rPr lang="es" sz="16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s" sz="1600" b="1">
                <a:solidFill>
                  <a:srgbClr val="000000"/>
                </a:solidFill>
              </a:rPr>
              <a:t>Alta semejanza visual entre imágenes de distintas categorías</a:t>
            </a:r>
            <a:r>
              <a:rPr lang="es" sz="1600">
                <a:solidFill>
                  <a:srgbClr val="000000"/>
                </a:solidFill>
              </a:rPr>
              <a:t>, lo que puede dificultar la correcta clasificación.</a:t>
            </a:r>
            <a:endParaRPr sz="16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00"/>
                </a:solidFill>
              </a:rPr>
              <a:t>Este último punto puede observarse en los ejemplos mostrados a la derecha.</a:t>
            </a:r>
            <a:endParaRPr sz="1600"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1600"/>
          </a:p>
          <a:p>
            <a:pPr marL="0" lvl="0" indent="88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</a:pP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pic>
        <p:nvPicPr>
          <p:cNvPr id="206" name="Google Shape;20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46404" y="1017725"/>
            <a:ext cx="2877596" cy="1183821"/>
          </a:xfrm>
          <a:prstGeom prst="rect">
            <a:avLst/>
          </a:prstGeom>
          <a:noFill/>
          <a:ln w="19050" cap="flat" cmpd="sng">
            <a:solidFill>
              <a:srgbClr val="FFE3B6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7" name="Google Shape;207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46404" y="2298118"/>
            <a:ext cx="2877596" cy="1183821"/>
          </a:xfrm>
          <a:prstGeom prst="rect">
            <a:avLst/>
          </a:prstGeom>
          <a:noFill/>
          <a:ln w="19050" cap="flat" cmpd="sng">
            <a:solidFill>
              <a:srgbClr val="FFE3B6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8" name="Google Shape;208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39476" y="3578511"/>
            <a:ext cx="2884524" cy="1186671"/>
          </a:xfrm>
          <a:prstGeom prst="rect">
            <a:avLst/>
          </a:prstGeom>
          <a:noFill/>
          <a:ln w="19050" cap="flat" cmpd="sng">
            <a:solidFill>
              <a:srgbClr val="FFE3B6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Data augmentation</a:t>
            </a:r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subTitle" idx="2"/>
          </p:nvPr>
        </p:nvSpPr>
        <p:spPr>
          <a:xfrm>
            <a:off x="1367400" y="1636086"/>
            <a:ext cx="6139500" cy="23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dataset presenta </a:t>
            </a:r>
            <a:r>
              <a:rPr lang="es" sz="16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variaciones limitadas en fondo, iluminación y ángulo</a:t>
            </a:r>
            <a:r>
              <a:rPr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lo que puede llevar al modelo a aprender patrones específicos en lugar de generalizar correctamente.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mitigar este problema, se aplicaron </a:t>
            </a:r>
            <a:r>
              <a:rPr lang="es" sz="16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técnicas de </a:t>
            </a:r>
            <a:r>
              <a:rPr lang="es" sz="1600" b="1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Augmentation</a:t>
            </a:r>
            <a:r>
              <a:rPr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(rotaciones, variaciones, distorsiones, etc) con el objetivo de </a:t>
            </a:r>
            <a:r>
              <a:rPr lang="es" sz="16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simular condiciones más realistas</a:t>
            </a:r>
            <a:r>
              <a:rPr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descarte de residuos.</a:t>
            </a:r>
            <a:br>
              <a:rPr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1600"/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Data augmentation</a:t>
            </a:r>
            <a:endParaRPr/>
          </a:p>
        </p:txBody>
      </p:sp>
      <p:sp>
        <p:nvSpPr>
          <p:cNvPr id="220" name="Google Shape;220;p29"/>
          <p:cNvSpPr txBox="1">
            <a:spLocks noGrp="1"/>
          </p:cNvSpPr>
          <p:nvPr>
            <p:ph type="subTitle" idx="2"/>
          </p:nvPr>
        </p:nvSpPr>
        <p:spPr>
          <a:xfrm>
            <a:off x="955500" y="1221400"/>
            <a:ext cx="6761700" cy="35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/>
              <a:t>P</a:t>
            </a:r>
            <a:r>
              <a:rPr lang="es" sz="1600">
                <a:solidFill>
                  <a:srgbClr val="000000"/>
                </a:solidFill>
              </a:rPr>
              <a:t>ara aumentar la diversidad visual del dataset se realizaron las siguientes transformaciones: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just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s" sz="1600" b="1">
                <a:solidFill>
                  <a:srgbClr val="000000"/>
                </a:solidFill>
              </a:rPr>
              <a:t>Rotaciones</a:t>
            </a:r>
            <a:r>
              <a:rPr lang="es" sz="1600">
                <a:solidFill>
                  <a:srgbClr val="000000"/>
                </a:solidFill>
              </a:rPr>
              <a:t>, para representar residuos en distintas orientaciones.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s" sz="1600" b="1">
                <a:solidFill>
                  <a:srgbClr val="000000"/>
                </a:solidFill>
              </a:rPr>
              <a:t>Volteos horizontales y verticales</a:t>
            </a:r>
            <a:r>
              <a:rPr lang="es" sz="1600">
                <a:solidFill>
                  <a:srgbClr val="000000"/>
                </a:solidFill>
              </a:rPr>
              <a:t>, simulando cómo pueden ser depositados.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s" sz="1600" b="1">
                <a:solidFill>
                  <a:srgbClr val="000000"/>
                </a:solidFill>
              </a:rPr>
              <a:t>Zoom y escalado</a:t>
            </a:r>
            <a:r>
              <a:rPr lang="es" sz="1600">
                <a:solidFill>
                  <a:srgbClr val="000000"/>
                </a:solidFill>
              </a:rPr>
              <a:t>, para reflejar diferentes tamaños y distancias respecto a la cámara.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s" sz="1600" b="1">
                <a:solidFill>
                  <a:srgbClr val="000000"/>
                </a:solidFill>
              </a:rPr>
              <a:t>Ajustes de color y brillo</a:t>
            </a:r>
            <a:r>
              <a:rPr lang="es" sz="1600">
                <a:solidFill>
                  <a:srgbClr val="000000"/>
                </a:solidFill>
              </a:rPr>
              <a:t>, imitando condiciones de iluminación variables (por ejemplo, interior vs. exterior).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00"/>
                </a:solidFill>
              </a:rPr>
              <a:t>Estas técnicas ayudaron a </a:t>
            </a:r>
            <a:r>
              <a:rPr lang="es" sz="1600" b="1">
                <a:solidFill>
                  <a:srgbClr val="000000"/>
                </a:solidFill>
              </a:rPr>
              <a:t>reducir el </a:t>
            </a:r>
            <a:r>
              <a:rPr lang="es" sz="1600" b="1" i="1">
                <a:solidFill>
                  <a:srgbClr val="000000"/>
                </a:solidFill>
              </a:rPr>
              <a:t>overfitting</a:t>
            </a:r>
            <a:r>
              <a:rPr lang="es" sz="1600">
                <a:solidFill>
                  <a:srgbClr val="000000"/>
                </a:solidFill>
              </a:rPr>
              <a:t> en los modelos entrenados, al introducir variaciones visuales sin necesidad de recolectar más datos.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1600"/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19998" y="30971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Data augmentation (implementaci</a:t>
            </a:r>
            <a:r>
              <a:rPr lang="es" b="1"/>
              <a:t>ó</a:t>
            </a:r>
            <a:r>
              <a:rPr lang="es"/>
              <a:t>n)</a:t>
            </a:r>
            <a:endParaRPr/>
          </a:p>
        </p:txBody>
      </p:sp>
      <p:pic>
        <p:nvPicPr>
          <p:cNvPr id="226" name="Google Shape;22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51072" y="943351"/>
            <a:ext cx="4441851" cy="2388607"/>
          </a:xfrm>
          <a:prstGeom prst="rect">
            <a:avLst/>
          </a:prstGeom>
          <a:noFill/>
          <a:ln w="9525" cap="flat" cmpd="sng">
            <a:solidFill>
              <a:srgbClr val="FFE3B6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27" name="Google Shape;227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1847" y="3764640"/>
            <a:ext cx="5540303" cy="1204737"/>
          </a:xfrm>
          <a:prstGeom prst="rect">
            <a:avLst/>
          </a:prstGeom>
          <a:noFill/>
          <a:ln w="9525" cap="flat" cmpd="sng">
            <a:solidFill>
              <a:srgbClr val="FFE3B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8" name="Google Shape;228;p30"/>
          <p:cNvSpPr txBox="1">
            <a:spLocks noGrp="1"/>
          </p:cNvSpPr>
          <p:nvPr>
            <p:ph type="subTitle" idx="2"/>
          </p:nvPr>
        </p:nvSpPr>
        <p:spPr>
          <a:xfrm>
            <a:off x="2640127" y="3331958"/>
            <a:ext cx="3863740" cy="421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/>
              <a:t>Ejemplos luego de la transformación</a:t>
            </a:r>
            <a:endParaRPr b="1"/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ighting Food Waste in Schools by Slidesgo">
  <a:themeElements>
    <a:clrScheme name="Simple Light">
      <a:dk1>
        <a:srgbClr val="3B5300"/>
      </a:dk1>
      <a:lt1>
        <a:srgbClr val="2B2B29"/>
      </a:lt1>
      <a:dk2>
        <a:srgbClr val="FFF6E7"/>
      </a:dk2>
      <a:lt2>
        <a:srgbClr val="FEEDDC"/>
      </a:lt2>
      <a:accent1>
        <a:srgbClr val="F4E0CD"/>
      </a:accent1>
      <a:accent2>
        <a:srgbClr val="F9A986"/>
      </a:accent2>
      <a:accent3>
        <a:srgbClr val="F99620"/>
      </a:accent3>
      <a:accent4>
        <a:srgbClr val="F3663F"/>
      </a:accent4>
      <a:accent5>
        <a:srgbClr val="7C4D4B"/>
      </a:accent5>
      <a:accent6>
        <a:srgbClr val="637CAF"/>
      </a:accent6>
      <a:hlink>
        <a:srgbClr val="3B53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912</Words>
  <Application>Microsoft Office PowerPoint</Application>
  <PresentationFormat>Presentación en pantalla (16:9)</PresentationFormat>
  <Paragraphs>153</Paragraphs>
  <Slides>27</Slides>
  <Notes>27</Notes>
  <HiddenSlides>1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27</vt:i4>
      </vt:variant>
    </vt:vector>
  </HeadingPairs>
  <TitlesOfParts>
    <vt:vector size="36" baseType="lpstr">
      <vt:lpstr>Wingdings</vt:lpstr>
      <vt:lpstr>Quicksand</vt:lpstr>
      <vt:lpstr>Anek Malayalam ExtraBold</vt:lpstr>
      <vt:lpstr>Cabin</vt:lpstr>
      <vt:lpstr>Roboto Mono</vt:lpstr>
      <vt:lpstr>Arial</vt:lpstr>
      <vt:lpstr>Anaheim</vt:lpstr>
      <vt:lpstr>Simple Light</vt:lpstr>
      <vt:lpstr>Fighting Food Waste in Schools by Slidesgo</vt:lpstr>
      <vt:lpstr>Trabajo Final Integrador​ Visión por Computadora II​  Dataset TrashNet</vt:lpstr>
      <vt:lpstr>Tabla de contenidos</vt:lpstr>
      <vt:lpstr>Tabla de contenidos</vt:lpstr>
      <vt:lpstr>Conjunto de Datos TrashNet</vt:lpstr>
      <vt:lpstr>Conjunto de Datos TrashNet</vt:lpstr>
      <vt:lpstr>Conjunto de Datos TrashNet</vt:lpstr>
      <vt:lpstr>Data augmentation</vt:lpstr>
      <vt:lpstr>Data augmentation</vt:lpstr>
      <vt:lpstr>Data augmentation (implementación)</vt:lpstr>
      <vt:lpstr>Modelos empleados – CNN Convencional</vt:lpstr>
      <vt:lpstr>Modelos empleados – ResNet50</vt:lpstr>
      <vt:lpstr>Modelos empleados – ResNet50</vt:lpstr>
      <vt:lpstr>Análisis y resultados obtenidos</vt:lpstr>
      <vt:lpstr>Presentación de PowerPoint</vt:lpstr>
      <vt:lpstr>CNN sin data augmentation</vt:lpstr>
      <vt:lpstr>Presentación de PowerPoint</vt:lpstr>
      <vt:lpstr>CNN con data augmentation</vt:lpstr>
      <vt:lpstr>Presentación de PowerPoint</vt:lpstr>
      <vt:lpstr>ResNet50 con fine-tuning parcial</vt:lpstr>
      <vt:lpstr>Presentación de PowerPoint</vt:lpstr>
      <vt:lpstr>ResNet50 con fine-tuning completo</vt:lpstr>
      <vt:lpstr>Presentación de PowerPoint</vt:lpstr>
      <vt:lpstr>Discusión y Análisis</vt:lpstr>
      <vt:lpstr>Optimización y ajuste de hiperparámetros</vt:lpstr>
      <vt:lpstr>ResNet50 con Optuna (20 trials)</vt:lpstr>
      <vt:lpstr>Trabajo futuro</vt:lpstr>
      <vt:lpstr>Gracias!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Trabajo Final Integrador​ Visión por Computadora II​  Dataset TrashNet</dc:title>
  <cp:lastModifiedBy>Cuenta Microsoft</cp:lastModifiedBy>
  <cp:revision>1</cp:revision>
  <dcterms:modified xsi:type="dcterms:W3CDTF">2025-04-21T22:27:30Z</dcterms:modified>
</cp:coreProperties>
</file>